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9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</p:sldIdLst>
  <p:sldSz cx="12195175" cy="6859588"/>
  <p:notesSz cx="6797675" cy="9926638"/>
  <p:custDataLst>
    <p:tags r:id="rId10"/>
  </p:custDataLst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>
      <p:cViewPr varScale="1">
        <p:scale>
          <a:sx n="75" d="100"/>
          <a:sy n="75" d="100"/>
        </p:scale>
        <p:origin x="66" y="180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DBD80-1A18-40A8-8E8C-81B16990B284}" type="datetimeFigureOut">
              <a:rPr lang="da-DK" smtClean="0"/>
              <a:t>25-11-2021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5DAE1-4DBC-4EBB-A0F7-2243D879E8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388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_slut-og start-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 userDrawn="1"/>
        </p:nvSpPr>
        <p:spPr>
          <a:xfrm>
            <a:off x="1" y="0"/>
            <a:ext cx="12195175" cy="6859588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pic>
        <p:nvPicPr>
          <p:cNvPr id="5" name="Billede 26" descr="DK-kort-prikker-midtjylland_2-01.png">
            <a:extLst>
              <a:ext uri="{FF2B5EF4-FFF2-40B4-BE49-F238E27FC236}">
                <a16:creationId xmlns:a16="http://schemas.microsoft.com/office/drawing/2014/main" id="{7B6F7A04-D984-6C4F-B645-66AF71CC2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230" b="3220"/>
          <a:stretch>
            <a:fillRect/>
          </a:stretch>
        </p:blipFill>
        <p:spPr bwMode="auto">
          <a:xfrm>
            <a:off x="-455141" y="-2070"/>
            <a:ext cx="6840760" cy="705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2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600" y="108000"/>
            <a:ext cx="844223" cy="406800"/>
          </a:xfrm>
          <a:prstGeom prst="rect">
            <a:avLst/>
          </a:prstGeom>
        </p:spPr>
      </p:pic>
      <p:sp>
        <p:nvSpPr>
          <p:cNvPr id="7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694877" y="5342988"/>
            <a:ext cx="10805419" cy="637334"/>
          </a:xfrm>
        </p:spPr>
        <p:txBody>
          <a:bodyPr anchor="t"/>
          <a:lstStyle>
            <a:lvl1pPr marL="0" indent="0" algn="ctr">
              <a:buFont typeface="Wingdings" pitchFamily="2" charset="2"/>
              <a:buNone/>
              <a:tabLst>
                <a:tab pos="1168400" algn="l"/>
              </a:tabLs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</p:spTree>
    <p:extLst>
      <p:ext uri="{BB962C8B-B14F-4D97-AF65-F5344CB8AC3E}">
        <p14:creationId xmlns:p14="http://schemas.microsoft.com/office/powerpoint/2010/main" val="418814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03816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63396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tekst, 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800000"/>
            <a:ext cx="10083938" cy="72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720281" y="2700000"/>
            <a:ext cx="10083938" cy="3600000"/>
          </a:xfrm>
        </p:spPr>
        <p:txBody>
          <a:bodyPr anchor="t" anchorCtr="0"/>
          <a:lstStyle/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188001"/>
            <a:ext cx="2503151" cy="453179"/>
          </a:xfrm>
          <a:solidFill>
            <a:schemeClr val="accent3"/>
          </a:solidFill>
          <a:ln>
            <a:noFill/>
          </a:ln>
        </p:spPr>
        <p:txBody>
          <a:bodyPr wrap="none" lIns="720000" tIns="71998" rIns="180000" bIns="71998">
            <a:sp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833946" indent="0">
              <a:buNone/>
              <a:defRPr b="1">
                <a:solidFill>
                  <a:schemeClr val="bg1"/>
                </a:solidFill>
              </a:defRPr>
            </a:lvl2pPr>
            <a:lvl3pPr marL="1549361" indent="0">
              <a:buNone/>
              <a:defRPr b="1">
                <a:solidFill>
                  <a:schemeClr val="bg1"/>
                </a:solidFill>
              </a:defRPr>
            </a:lvl3pPr>
            <a:lvl4pPr marL="2279592" indent="0">
              <a:buNone/>
              <a:defRPr b="1">
                <a:solidFill>
                  <a:schemeClr val="bg1"/>
                </a:solidFill>
              </a:defRPr>
            </a:lvl4pPr>
            <a:lvl5pPr marL="2874361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SKRIV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87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bred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1" y="576000"/>
            <a:ext cx="12195175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22" name="Tekstfelt 21"/>
          <p:cNvSpPr txBox="1"/>
          <p:nvPr userDrawn="1"/>
        </p:nvSpPr>
        <p:spPr>
          <a:xfrm>
            <a:off x="1849115" y="6997548"/>
            <a:ext cx="252028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dirty="0" smtClean="0">
                <a:solidFill>
                  <a:schemeClr val="tx2"/>
                </a:solidFill>
              </a:rPr>
              <a:t>Kopier boks til tekst og verdenshjul</a:t>
            </a:r>
            <a:r>
              <a:rPr lang="da-DK" sz="1000" baseline="0" dirty="0" smtClean="0">
                <a:solidFill>
                  <a:schemeClr val="tx2"/>
                </a:solidFill>
              </a:rPr>
              <a:t> fra hjælpedokument. </a:t>
            </a:r>
          </a:p>
          <a:p>
            <a:endParaRPr lang="da-DK" sz="1000" baseline="0" dirty="0" smtClean="0">
              <a:solidFill>
                <a:schemeClr val="tx2"/>
              </a:solidFill>
            </a:endParaRPr>
          </a:p>
          <a:p>
            <a:r>
              <a:rPr lang="da-DK" sz="1000" baseline="0" dirty="0" err="1" smtClean="0">
                <a:solidFill>
                  <a:schemeClr val="tx2"/>
                </a:solidFill>
              </a:rPr>
              <a:t>Højreklik</a:t>
            </a:r>
            <a:r>
              <a:rPr lang="da-DK" sz="1000" baseline="0" dirty="0" smtClean="0">
                <a:solidFill>
                  <a:schemeClr val="tx2"/>
                </a:solidFill>
              </a:rPr>
              <a:t> og vælg placer forrest, når billede er hentet ind.</a:t>
            </a:r>
          </a:p>
          <a:p>
            <a:r>
              <a:rPr lang="da-DK" sz="1000" baseline="0" dirty="0" smtClean="0">
                <a:solidFill>
                  <a:schemeClr val="tx2"/>
                </a:solidFill>
              </a:rPr>
              <a:t>OBS. Dette skal gøres hver gang der er hentet nyt billede ind i billedboksen. </a:t>
            </a:r>
            <a:endParaRPr lang="da-DK" sz="1000" dirty="0">
              <a:solidFill>
                <a:schemeClr val="tx2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997548"/>
            <a:ext cx="1717757" cy="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3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høj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3421336" y="576000"/>
            <a:ext cx="4501758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</a:t>
            </a:r>
            <a:br>
              <a:rPr lang="da-DK" dirty="0" smtClean="0"/>
            </a:br>
            <a:r>
              <a:rPr lang="da-DK" dirty="0" smtClean="0"/>
              <a:t>for at tilføje et billede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3" name="Tekstboks 2"/>
          <p:cNvSpPr txBox="1"/>
          <p:nvPr userDrawn="1"/>
        </p:nvSpPr>
        <p:spPr>
          <a:xfrm>
            <a:off x="-1489231" y="3141698"/>
            <a:ext cx="1152428" cy="43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 smtClean="0"/>
              <a:t>Foto kan også placeres længere til venstre på siden</a:t>
            </a:r>
            <a:endParaRPr lang="da-DK" sz="900" dirty="0"/>
          </a:p>
        </p:txBody>
      </p:sp>
    </p:spTree>
    <p:extLst>
      <p:ext uri="{BB962C8B-B14F-4D97-AF65-F5344CB8AC3E}">
        <p14:creationId xmlns:p14="http://schemas.microsoft.com/office/powerpoint/2010/main" val="200583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lin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720001" y="828000"/>
            <a:ext cx="9216267" cy="5184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 af video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720281" y="6048000"/>
            <a:ext cx="11281962" cy="36008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u="sng" baseline="0">
                <a:solidFill>
                  <a:schemeClr val="tx2"/>
                </a:solidFill>
              </a:defRPr>
            </a:lvl1pPr>
            <a:lvl2pPr marL="833946" indent="0">
              <a:buNone/>
              <a:defRPr sz="1900">
                <a:solidFill>
                  <a:schemeClr val="tx1"/>
                </a:solidFill>
              </a:defRPr>
            </a:lvl2pPr>
            <a:lvl3pPr marL="1549361" indent="0">
              <a:buNone/>
              <a:defRPr sz="1900">
                <a:solidFill>
                  <a:schemeClr val="tx1"/>
                </a:solidFill>
              </a:defRPr>
            </a:lvl3pPr>
            <a:lvl4pPr marL="2279592" indent="0">
              <a:buNone/>
              <a:defRPr sz="1900">
                <a:solidFill>
                  <a:schemeClr val="tx1"/>
                </a:solidFill>
              </a:defRPr>
            </a:lvl4pPr>
            <a:lvl5pPr marL="2874361" indent="0">
              <a:buNone/>
              <a:defRPr sz="19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Skriv link til video</a:t>
            </a:r>
          </a:p>
        </p:txBody>
      </p:sp>
      <p:grpSp>
        <p:nvGrpSpPr>
          <p:cNvPr id="5" name="Gruppe 4"/>
          <p:cNvGrpSpPr/>
          <p:nvPr userDrawn="1"/>
        </p:nvGrpSpPr>
        <p:grpSpPr>
          <a:xfrm>
            <a:off x="4244" y="7102202"/>
            <a:ext cx="711752" cy="452933"/>
            <a:chOff x="3001243" y="189434"/>
            <a:chExt cx="792088" cy="504056"/>
          </a:xfrm>
        </p:grpSpPr>
        <p:sp>
          <p:nvSpPr>
            <p:cNvPr id="7" name="Rektangel 6"/>
            <p:cNvSpPr/>
            <p:nvPr/>
          </p:nvSpPr>
          <p:spPr>
            <a:xfrm>
              <a:off x="3001243" y="189434"/>
              <a:ext cx="792088" cy="504056"/>
            </a:xfrm>
            <a:prstGeom prst="rect">
              <a:avLst/>
            </a:prstGeom>
            <a:solidFill>
              <a:schemeClr val="tx2"/>
            </a:solidFill>
            <a:ln w="3175"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rgbClr val="3F3018"/>
                </a:solidFill>
              </a:endParaRPr>
            </a:p>
          </p:txBody>
        </p:sp>
        <p:sp>
          <p:nvSpPr>
            <p:cNvPr id="8" name="Ligebenet trekant 7"/>
            <p:cNvSpPr/>
            <p:nvPr/>
          </p:nvSpPr>
          <p:spPr>
            <a:xfrm rot="5400000">
              <a:off x="3291757" y="314829"/>
              <a:ext cx="252029" cy="217266"/>
            </a:xfrm>
            <a:prstGeom prst="triangle">
              <a:avLst/>
            </a:prstGeom>
            <a:solidFill>
              <a:schemeClr val="bg1"/>
            </a:solidFill>
            <a:ln w="3175"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rgbClr val="3F3018"/>
                </a:solidFill>
              </a:endParaRPr>
            </a:p>
          </p:txBody>
        </p:sp>
      </p:grpSp>
      <p:sp>
        <p:nvSpPr>
          <p:cNvPr id="2" name="Tekstfelt 1"/>
          <p:cNvSpPr txBox="1"/>
          <p:nvPr userDrawn="1"/>
        </p:nvSpPr>
        <p:spPr>
          <a:xfrm>
            <a:off x="868340" y="7102202"/>
            <a:ext cx="187220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dirty="0" smtClean="0">
                <a:solidFill>
                  <a:schemeClr val="tx2"/>
                </a:solidFill>
              </a:rPr>
              <a:t>Hvis du ønsker et (større) videoikon</a:t>
            </a:r>
            <a:r>
              <a:rPr lang="da-DK" sz="1000" baseline="0" dirty="0" smtClean="0">
                <a:solidFill>
                  <a:schemeClr val="tx2"/>
                </a:solidFill>
              </a:rPr>
              <a:t> på billedet kan du kopiere fra hjælpefil.</a:t>
            </a:r>
            <a:endParaRPr lang="da-DK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93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overskrift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720281" y="1800000"/>
            <a:ext cx="10083938" cy="4176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3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281" y="828000"/>
            <a:ext cx="10083938" cy="90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720281" y="6048001"/>
            <a:ext cx="10083938" cy="36008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833946" indent="0">
              <a:buNone/>
              <a:defRPr sz="1900">
                <a:solidFill>
                  <a:schemeClr val="tx1"/>
                </a:solidFill>
              </a:defRPr>
            </a:lvl2pPr>
            <a:lvl3pPr marL="1549361" indent="0">
              <a:buNone/>
              <a:defRPr sz="1900">
                <a:solidFill>
                  <a:schemeClr val="tx1"/>
                </a:solidFill>
              </a:defRPr>
            </a:lvl3pPr>
            <a:lvl4pPr marL="2279592" indent="0">
              <a:buNone/>
              <a:defRPr sz="1900">
                <a:solidFill>
                  <a:schemeClr val="tx1"/>
                </a:solidFill>
              </a:defRPr>
            </a:lvl4pPr>
            <a:lvl5pPr marL="2874361" indent="0">
              <a:buNone/>
              <a:defRPr sz="19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1713122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12195175" cy="6859588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0121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3454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85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7812000" y="3132000"/>
            <a:ext cx="5506272" cy="4168610"/>
            <a:chOff x="3283" y="343"/>
            <a:chExt cx="3274" cy="2473"/>
          </a:xfrm>
          <a:solidFill>
            <a:schemeClr val="tx2">
              <a:lumMod val="75000"/>
              <a:alpha val="50000"/>
            </a:schemeClr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3309" y="1480"/>
              <a:ext cx="868" cy="670"/>
            </a:xfrm>
            <a:custGeom>
              <a:avLst/>
              <a:gdLst>
                <a:gd name="T0" fmla="*/ 85 w 425"/>
                <a:gd name="T1" fmla="*/ 0 h 328"/>
                <a:gd name="T2" fmla="*/ 0 w 425"/>
                <a:gd name="T3" fmla="*/ 293 h 328"/>
                <a:gd name="T4" fmla="*/ 379 w 425"/>
                <a:gd name="T5" fmla="*/ 328 h 328"/>
                <a:gd name="T6" fmla="*/ 425 w 425"/>
                <a:gd name="T7" fmla="*/ 174 h 328"/>
                <a:gd name="T8" fmla="*/ 85 w 425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328">
                  <a:moveTo>
                    <a:pt x="85" y="0"/>
                  </a:moveTo>
                  <a:cubicBezTo>
                    <a:pt x="42" y="91"/>
                    <a:pt x="13" y="190"/>
                    <a:pt x="0" y="293"/>
                  </a:cubicBezTo>
                  <a:cubicBezTo>
                    <a:pt x="379" y="328"/>
                    <a:pt x="379" y="328"/>
                    <a:pt x="379" y="328"/>
                  </a:cubicBezTo>
                  <a:cubicBezTo>
                    <a:pt x="387" y="274"/>
                    <a:pt x="403" y="222"/>
                    <a:pt x="425" y="174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79" y="493"/>
              <a:ext cx="799" cy="903"/>
            </a:xfrm>
            <a:custGeom>
              <a:avLst/>
              <a:gdLst>
                <a:gd name="T0" fmla="*/ 256 w 391"/>
                <a:gd name="T1" fmla="*/ 0 h 442"/>
                <a:gd name="T2" fmla="*/ 0 w 391"/>
                <a:gd name="T3" fmla="*/ 157 h 442"/>
                <a:gd name="T4" fmla="*/ 257 w 391"/>
                <a:gd name="T5" fmla="*/ 442 h 442"/>
                <a:gd name="T6" fmla="*/ 391 w 391"/>
                <a:gd name="T7" fmla="*/ 361 h 442"/>
                <a:gd name="T8" fmla="*/ 256 w 391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42">
                  <a:moveTo>
                    <a:pt x="256" y="0"/>
                  </a:moveTo>
                  <a:cubicBezTo>
                    <a:pt x="162" y="39"/>
                    <a:pt x="76" y="92"/>
                    <a:pt x="0" y="157"/>
                  </a:cubicBezTo>
                  <a:cubicBezTo>
                    <a:pt x="257" y="442"/>
                    <a:pt x="257" y="442"/>
                    <a:pt x="257" y="442"/>
                  </a:cubicBezTo>
                  <a:cubicBezTo>
                    <a:pt x="297" y="409"/>
                    <a:pt x="343" y="382"/>
                    <a:pt x="391" y="361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3526" y="893"/>
              <a:ext cx="886" cy="832"/>
            </a:xfrm>
            <a:custGeom>
              <a:avLst/>
              <a:gdLst>
                <a:gd name="T0" fmla="*/ 178 w 434"/>
                <a:gd name="T1" fmla="*/ 0 h 407"/>
                <a:gd name="T2" fmla="*/ 0 w 434"/>
                <a:gd name="T3" fmla="*/ 233 h 407"/>
                <a:gd name="T4" fmla="*/ 340 w 434"/>
                <a:gd name="T5" fmla="*/ 407 h 407"/>
                <a:gd name="T6" fmla="*/ 434 w 434"/>
                <a:gd name="T7" fmla="*/ 285 h 407"/>
                <a:gd name="T8" fmla="*/ 178 w 434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07">
                  <a:moveTo>
                    <a:pt x="178" y="0"/>
                  </a:moveTo>
                  <a:cubicBezTo>
                    <a:pt x="107" y="68"/>
                    <a:pt x="47" y="146"/>
                    <a:pt x="0" y="233"/>
                  </a:cubicBezTo>
                  <a:cubicBezTo>
                    <a:pt x="340" y="407"/>
                    <a:pt x="340" y="407"/>
                    <a:pt x="340" y="407"/>
                  </a:cubicBezTo>
                  <a:cubicBezTo>
                    <a:pt x="366" y="362"/>
                    <a:pt x="398" y="321"/>
                    <a:pt x="434" y="285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3283" y="2197"/>
              <a:ext cx="805" cy="619"/>
            </a:xfrm>
            <a:custGeom>
              <a:avLst/>
              <a:gdLst>
                <a:gd name="T0" fmla="*/ 2 w 394"/>
                <a:gd name="T1" fmla="*/ 0 h 303"/>
                <a:gd name="T2" fmla="*/ 0 w 394"/>
                <a:gd name="T3" fmla="*/ 59 h 303"/>
                <a:gd name="T4" fmla="*/ 31 w 394"/>
                <a:gd name="T5" fmla="*/ 303 h 303"/>
                <a:gd name="T6" fmla="*/ 394 w 394"/>
                <a:gd name="T7" fmla="*/ 196 h 303"/>
                <a:gd name="T8" fmla="*/ 379 w 394"/>
                <a:gd name="T9" fmla="*/ 63 h 303"/>
                <a:gd name="T10" fmla="*/ 380 w 394"/>
                <a:gd name="T11" fmla="*/ 35 h 303"/>
                <a:gd name="T12" fmla="*/ 2 w 394"/>
                <a:gd name="T1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03">
                  <a:moveTo>
                    <a:pt x="2" y="0"/>
                  </a:moveTo>
                  <a:cubicBezTo>
                    <a:pt x="0" y="19"/>
                    <a:pt x="0" y="39"/>
                    <a:pt x="0" y="59"/>
                  </a:cubicBezTo>
                  <a:cubicBezTo>
                    <a:pt x="0" y="143"/>
                    <a:pt x="11" y="225"/>
                    <a:pt x="31" y="303"/>
                  </a:cubicBezTo>
                  <a:cubicBezTo>
                    <a:pt x="394" y="196"/>
                    <a:pt x="394" y="196"/>
                    <a:pt x="394" y="196"/>
                  </a:cubicBezTo>
                  <a:cubicBezTo>
                    <a:pt x="384" y="153"/>
                    <a:pt x="379" y="109"/>
                    <a:pt x="379" y="63"/>
                  </a:cubicBezTo>
                  <a:cubicBezTo>
                    <a:pt x="379" y="54"/>
                    <a:pt x="379" y="44"/>
                    <a:pt x="380" y="3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4617" y="343"/>
              <a:ext cx="580" cy="844"/>
            </a:xfrm>
            <a:custGeom>
              <a:avLst/>
              <a:gdLst>
                <a:gd name="T0" fmla="*/ 284 w 284"/>
                <a:gd name="T1" fmla="*/ 0 h 413"/>
                <a:gd name="T2" fmla="*/ 0 w 284"/>
                <a:gd name="T3" fmla="*/ 52 h 413"/>
                <a:gd name="T4" fmla="*/ 136 w 284"/>
                <a:gd name="T5" fmla="*/ 413 h 413"/>
                <a:gd name="T6" fmla="*/ 284 w 284"/>
                <a:gd name="T7" fmla="*/ 387 h 413"/>
                <a:gd name="T8" fmla="*/ 284 w 284"/>
                <a:gd name="T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3">
                  <a:moveTo>
                    <a:pt x="284" y="0"/>
                  </a:moveTo>
                  <a:cubicBezTo>
                    <a:pt x="185" y="3"/>
                    <a:pt x="90" y="21"/>
                    <a:pt x="0" y="52"/>
                  </a:cubicBezTo>
                  <a:cubicBezTo>
                    <a:pt x="136" y="413"/>
                    <a:pt x="136" y="413"/>
                    <a:pt x="136" y="413"/>
                  </a:cubicBezTo>
                  <a:cubicBezTo>
                    <a:pt x="183" y="398"/>
                    <a:pt x="233" y="389"/>
                    <a:pt x="284" y="387"/>
                  </a:cubicBezTo>
                  <a:cubicBezTo>
                    <a:pt x="284" y="0"/>
                    <a:pt x="284" y="0"/>
                    <a:pt x="2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5736" y="497"/>
              <a:ext cx="821" cy="915"/>
            </a:xfrm>
            <a:custGeom>
              <a:avLst/>
              <a:gdLst>
                <a:gd name="T0" fmla="*/ 140 w 402"/>
                <a:gd name="T1" fmla="*/ 0 h 448"/>
                <a:gd name="T2" fmla="*/ 0 w 402"/>
                <a:gd name="T3" fmla="*/ 362 h 448"/>
                <a:gd name="T4" fmla="*/ 137 w 402"/>
                <a:gd name="T5" fmla="*/ 448 h 448"/>
                <a:gd name="T6" fmla="*/ 402 w 402"/>
                <a:gd name="T7" fmla="*/ 164 h 448"/>
                <a:gd name="T8" fmla="*/ 140 w 402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48">
                  <a:moveTo>
                    <a:pt x="140" y="0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50" y="385"/>
                    <a:pt x="96" y="414"/>
                    <a:pt x="137" y="448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324" y="96"/>
                    <a:pt x="236" y="41"/>
                    <a:pt x="1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5317" y="343"/>
              <a:ext cx="590" cy="851"/>
            </a:xfrm>
            <a:custGeom>
              <a:avLst/>
              <a:gdLst>
                <a:gd name="T0" fmla="*/ 0 w 289"/>
                <a:gd name="T1" fmla="*/ 0 h 416"/>
                <a:gd name="T2" fmla="*/ 0 w 289"/>
                <a:gd name="T3" fmla="*/ 0 h 416"/>
                <a:gd name="T4" fmla="*/ 0 w 289"/>
                <a:gd name="T5" fmla="*/ 387 h 416"/>
                <a:gd name="T6" fmla="*/ 150 w 289"/>
                <a:gd name="T7" fmla="*/ 416 h 416"/>
                <a:gd name="T8" fmla="*/ 289 w 289"/>
                <a:gd name="T9" fmla="*/ 54 h 416"/>
                <a:gd name="T10" fmla="*/ 0 w 289"/>
                <a:gd name="T11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4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52" y="390"/>
                    <a:pt x="102" y="400"/>
                    <a:pt x="150" y="416"/>
                  </a:cubicBezTo>
                  <a:cubicBezTo>
                    <a:pt x="289" y="54"/>
                    <a:pt x="289" y="54"/>
                    <a:pt x="289" y="54"/>
                  </a:cubicBezTo>
                  <a:cubicBezTo>
                    <a:pt x="198" y="22"/>
                    <a:pt x="101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88667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1758" y="1908000"/>
            <a:ext cx="6302461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1758" y="2880000"/>
            <a:ext cx="3061195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tabLst/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743024" y="2880000"/>
            <a:ext cx="3061195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1"/>
            <a:ext cx="4141617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177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1758" y="1908000"/>
            <a:ext cx="6302461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1758" y="2880000"/>
            <a:ext cx="6302461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1079500" indent="-246063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4141617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858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redformat - overskrif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54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2953" y="1800000"/>
            <a:ext cx="3241266" cy="439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20281" y="1800000"/>
            <a:ext cx="6662602" cy="4392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4582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3" name="Pladsholder til indhold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720281" y="2159502"/>
            <a:ext cx="4861898" cy="4032000"/>
          </a:xfrm>
        </p:spPr>
        <p:txBody>
          <a:bodyPr anchor="t" anchorCtr="0"/>
          <a:lstStyle>
            <a:lvl1pPr>
              <a:defRPr sz="3200"/>
            </a:lvl1pPr>
            <a:lvl2pPr marL="715963" indent="-271463">
              <a:defRPr sz="2600"/>
            </a:lvl2pPr>
            <a:lvl3pPr marL="985838" indent="-269875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5942321" y="2160000"/>
            <a:ext cx="4861898" cy="4032000"/>
          </a:xfrm>
        </p:spPr>
        <p:txBody>
          <a:bodyPr anchor="t" anchorCtr="0"/>
          <a:lstStyle>
            <a:lvl1pPr>
              <a:defRPr sz="3200"/>
            </a:lvl1pPr>
            <a:lvl2pPr marL="357188" indent="-357188">
              <a:defRPr sz="2600"/>
            </a:lvl2pPr>
            <a:lvl3pPr marL="715963" indent="-271463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2"/>
            <a:r>
              <a:rPr lang="da-DK" altLang="da-DK" dirty="0" smtClean="0"/>
              <a:t>første niveau</a:t>
            </a:r>
          </a:p>
        </p:txBody>
      </p:sp>
    </p:spTree>
    <p:extLst>
      <p:ext uri="{BB962C8B-B14F-4D97-AF65-F5344CB8AC3E}">
        <p14:creationId xmlns:p14="http://schemas.microsoft.com/office/powerpoint/2010/main" val="1285695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720281" y="2159502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 marL="1549361" indent="0">
              <a:buNone/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141617" y="2160000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2953" y="2160000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</p:spTree>
    <p:extLst>
      <p:ext uri="{BB962C8B-B14F-4D97-AF65-F5344CB8AC3E}">
        <p14:creationId xmlns:p14="http://schemas.microsoft.com/office/powerpoint/2010/main" val="4166801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1617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5175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- høj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6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1617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0559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281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1617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1617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0725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281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1617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1617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8" name="Pladsholder til billede 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562953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562953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3279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6" y="6402282"/>
            <a:ext cx="12191999" cy="457306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566" y="759128"/>
            <a:ext cx="10061019" cy="3566986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2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338" y="4646227"/>
            <a:ext cx="10061019" cy="114326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91" indent="0" algn="ctr">
              <a:buNone/>
              <a:defRPr sz="2400"/>
            </a:lvl2pPr>
            <a:lvl3pPr marL="914583" indent="0" algn="ctr">
              <a:buNone/>
              <a:defRPr sz="2400"/>
            </a:lvl3pPr>
            <a:lvl4pPr marL="1371874" indent="0" algn="ctr">
              <a:buNone/>
              <a:defRPr sz="2000"/>
            </a:lvl4pPr>
            <a:lvl5pPr marL="1829166" indent="0" algn="ctr">
              <a:buNone/>
              <a:defRPr sz="2000"/>
            </a:lvl5pPr>
            <a:lvl6pPr marL="2286457" indent="0" algn="ctr">
              <a:buNone/>
              <a:defRPr sz="2000"/>
            </a:lvl6pPr>
            <a:lvl7pPr marL="2743749" indent="0" algn="ctr">
              <a:buNone/>
              <a:defRPr sz="2000"/>
            </a:lvl7pPr>
            <a:lvl8pPr marL="3201040" indent="0" algn="ctr">
              <a:buNone/>
              <a:defRPr sz="2000"/>
            </a:lvl8pPr>
            <a:lvl9pPr marL="3658332" indent="0" algn="ctr">
              <a:buNone/>
              <a:defRPr sz="2000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9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LYSGRØ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7812000" y="3132000"/>
            <a:ext cx="5506272" cy="4168610"/>
            <a:chOff x="3283" y="343"/>
            <a:chExt cx="3274" cy="2473"/>
          </a:xfrm>
          <a:solidFill>
            <a:schemeClr val="accent1">
              <a:lumMod val="75000"/>
              <a:alpha val="50000"/>
            </a:schemeClr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3309" y="1480"/>
              <a:ext cx="868" cy="670"/>
            </a:xfrm>
            <a:custGeom>
              <a:avLst/>
              <a:gdLst>
                <a:gd name="T0" fmla="*/ 85 w 425"/>
                <a:gd name="T1" fmla="*/ 0 h 328"/>
                <a:gd name="T2" fmla="*/ 0 w 425"/>
                <a:gd name="T3" fmla="*/ 293 h 328"/>
                <a:gd name="T4" fmla="*/ 379 w 425"/>
                <a:gd name="T5" fmla="*/ 328 h 328"/>
                <a:gd name="T6" fmla="*/ 425 w 425"/>
                <a:gd name="T7" fmla="*/ 174 h 328"/>
                <a:gd name="T8" fmla="*/ 85 w 425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328">
                  <a:moveTo>
                    <a:pt x="85" y="0"/>
                  </a:moveTo>
                  <a:cubicBezTo>
                    <a:pt x="42" y="91"/>
                    <a:pt x="13" y="190"/>
                    <a:pt x="0" y="293"/>
                  </a:cubicBezTo>
                  <a:cubicBezTo>
                    <a:pt x="379" y="328"/>
                    <a:pt x="379" y="328"/>
                    <a:pt x="379" y="328"/>
                  </a:cubicBezTo>
                  <a:cubicBezTo>
                    <a:pt x="387" y="274"/>
                    <a:pt x="403" y="222"/>
                    <a:pt x="425" y="174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979" y="493"/>
              <a:ext cx="799" cy="903"/>
            </a:xfrm>
            <a:custGeom>
              <a:avLst/>
              <a:gdLst>
                <a:gd name="T0" fmla="*/ 256 w 391"/>
                <a:gd name="T1" fmla="*/ 0 h 442"/>
                <a:gd name="T2" fmla="*/ 0 w 391"/>
                <a:gd name="T3" fmla="*/ 157 h 442"/>
                <a:gd name="T4" fmla="*/ 257 w 391"/>
                <a:gd name="T5" fmla="*/ 442 h 442"/>
                <a:gd name="T6" fmla="*/ 391 w 391"/>
                <a:gd name="T7" fmla="*/ 361 h 442"/>
                <a:gd name="T8" fmla="*/ 256 w 391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42">
                  <a:moveTo>
                    <a:pt x="256" y="0"/>
                  </a:moveTo>
                  <a:cubicBezTo>
                    <a:pt x="162" y="39"/>
                    <a:pt x="76" y="92"/>
                    <a:pt x="0" y="157"/>
                  </a:cubicBezTo>
                  <a:cubicBezTo>
                    <a:pt x="257" y="442"/>
                    <a:pt x="257" y="442"/>
                    <a:pt x="257" y="442"/>
                  </a:cubicBezTo>
                  <a:cubicBezTo>
                    <a:pt x="297" y="409"/>
                    <a:pt x="343" y="382"/>
                    <a:pt x="391" y="361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3526" y="893"/>
              <a:ext cx="886" cy="832"/>
            </a:xfrm>
            <a:custGeom>
              <a:avLst/>
              <a:gdLst>
                <a:gd name="T0" fmla="*/ 178 w 434"/>
                <a:gd name="T1" fmla="*/ 0 h 407"/>
                <a:gd name="T2" fmla="*/ 0 w 434"/>
                <a:gd name="T3" fmla="*/ 233 h 407"/>
                <a:gd name="T4" fmla="*/ 340 w 434"/>
                <a:gd name="T5" fmla="*/ 407 h 407"/>
                <a:gd name="T6" fmla="*/ 434 w 434"/>
                <a:gd name="T7" fmla="*/ 285 h 407"/>
                <a:gd name="T8" fmla="*/ 178 w 434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07">
                  <a:moveTo>
                    <a:pt x="178" y="0"/>
                  </a:moveTo>
                  <a:cubicBezTo>
                    <a:pt x="107" y="68"/>
                    <a:pt x="47" y="146"/>
                    <a:pt x="0" y="233"/>
                  </a:cubicBezTo>
                  <a:cubicBezTo>
                    <a:pt x="340" y="407"/>
                    <a:pt x="340" y="407"/>
                    <a:pt x="340" y="407"/>
                  </a:cubicBezTo>
                  <a:cubicBezTo>
                    <a:pt x="366" y="362"/>
                    <a:pt x="398" y="321"/>
                    <a:pt x="434" y="285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3283" y="2197"/>
              <a:ext cx="805" cy="619"/>
            </a:xfrm>
            <a:custGeom>
              <a:avLst/>
              <a:gdLst>
                <a:gd name="T0" fmla="*/ 2 w 394"/>
                <a:gd name="T1" fmla="*/ 0 h 303"/>
                <a:gd name="T2" fmla="*/ 0 w 394"/>
                <a:gd name="T3" fmla="*/ 59 h 303"/>
                <a:gd name="T4" fmla="*/ 31 w 394"/>
                <a:gd name="T5" fmla="*/ 303 h 303"/>
                <a:gd name="T6" fmla="*/ 394 w 394"/>
                <a:gd name="T7" fmla="*/ 196 h 303"/>
                <a:gd name="T8" fmla="*/ 379 w 394"/>
                <a:gd name="T9" fmla="*/ 63 h 303"/>
                <a:gd name="T10" fmla="*/ 380 w 394"/>
                <a:gd name="T11" fmla="*/ 35 h 303"/>
                <a:gd name="T12" fmla="*/ 2 w 394"/>
                <a:gd name="T1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03">
                  <a:moveTo>
                    <a:pt x="2" y="0"/>
                  </a:moveTo>
                  <a:cubicBezTo>
                    <a:pt x="0" y="19"/>
                    <a:pt x="0" y="39"/>
                    <a:pt x="0" y="59"/>
                  </a:cubicBezTo>
                  <a:cubicBezTo>
                    <a:pt x="0" y="143"/>
                    <a:pt x="11" y="225"/>
                    <a:pt x="31" y="303"/>
                  </a:cubicBezTo>
                  <a:cubicBezTo>
                    <a:pt x="394" y="196"/>
                    <a:pt x="394" y="196"/>
                    <a:pt x="394" y="196"/>
                  </a:cubicBezTo>
                  <a:cubicBezTo>
                    <a:pt x="384" y="153"/>
                    <a:pt x="379" y="109"/>
                    <a:pt x="379" y="63"/>
                  </a:cubicBezTo>
                  <a:cubicBezTo>
                    <a:pt x="379" y="54"/>
                    <a:pt x="379" y="44"/>
                    <a:pt x="380" y="3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4617" y="343"/>
              <a:ext cx="580" cy="844"/>
            </a:xfrm>
            <a:custGeom>
              <a:avLst/>
              <a:gdLst>
                <a:gd name="T0" fmla="*/ 284 w 284"/>
                <a:gd name="T1" fmla="*/ 0 h 413"/>
                <a:gd name="T2" fmla="*/ 0 w 284"/>
                <a:gd name="T3" fmla="*/ 52 h 413"/>
                <a:gd name="T4" fmla="*/ 136 w 284"/>
                <a:gd name="T5" fmla="*/ 413 h 413"/>
                <a:gd name="T6" fmla="*/ 284 w 284"/>
                <a:gd name="T7" fmla="*/ 387 h 413"/>
                <a:gd name="T8" fmla="*/ 284 w 284"/>
                <a:gd name="T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3">
                  <a:moveTo>
                    <a:pt x="284" y="0"/>
                  </a:moveTo>
                  <a:cubicBezTo>
                    <a:pt x="185" y="3"/>
                    <a:pt x="90" y="21"/>
                    <a:pt x="0" y="52"/>
                  </a:cubicBezTo>
                  <a:cubicBezTo>
                    <a:pt x="136" y="413"/>
                    <a:pt x="136" y="413"/>
                    <a:pt x="136" y="413"/>
                  </a:cubicBezTo>
                  <a:cubicBezTo>
                    <a:pt x="183" y="398"/>
                    <a:pt x="233" y="389"/>
                    <a:pt x="284" y="387"/>
                  </a:cubicBezTo>
                  <a:cubicBezTo>
                    <a:pt x="284" y="0"/>
                    <a:pt x="284" y="0"/>
                    <a:pt x="2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5736" y="497"/>
              <a:ext cx="821" cy="915"/>
            </a:xfrm>
            <a:custGeom>
              <a:avLst/>
              <a:gdLst>
                <a:gd name="T0" fmla="*/ 140 w 402"/>
                <a:gd name="T1" fmla="*/ 0 h 448"/>
                <a:gd name="T2" fmla="*/ 0 w 402"/>
                <a:gd name="T3" fmla="*/ 362 h 448"/>
                <a:gd name="T4" fmla="*/ 137 w 402"/>
                <a:gd name="T5" fmla="*/ 448 h 448"/>
                <a:gd name="T6" fmla="*/ 402 w 402"/>
                <a:gd name="T7" fmla="*/ 164 h 448"/>
                <a:gd name="T8" fmla="*/ 140 w 402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48">
                  <a:moveTo>
                    <a:pt x="140" y="0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50" y="385"/>
                    <a:pt x="96" y="414"/>
                    <a:pt x="137" y="448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324" y="96"/>
                    <a:pt x="236" y="41"/>
                    <a:pt x="1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5317" y="343"/>
              <a:ext cx="590" cy="851"/>
            </a:xfrm>
            <a:custGeom>
              <a:avLst/>
              <a:gdLst>
                <a:gd name="T0" fmla="*/ 0 w 289"/>
                <a:gd name="T1" fmla="*/ 0 h 416"/>
                <a:gd name="T2" fmla="*/ 0 w 289"/>
                <a:gd name="T3" fmla="*/ 0 h 416"/>
                <a:gd name="T4" fmla="*/ 0 w 289"/>
                <a:gd name="T5" fmla="*/ 387 h 416"/>
                <a:gd name="T6" fmla="*/ 150 w 289"/>
                <a:gd name="T7" fmla="*/ 416 h 416"/>
                <a:gd name="T8" fmla="*/ 289 w 289"/>
                <a:gd name="T9" fmla="*/ 54 h 416"/>
                <a:gd name="T10" fmla="*/ 0 w 289"/>
                <a:gd name="T11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4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52" y="390"/>
                    <a:pt x="102" y="400"/>
                    <a:pt x="150" y="416"/>
                  </a:cubicBezTo>
                  <a:cubicBezTo>
                    <a:pt x="289" y="54"/>
                    <a:pt x="289" y="54"/>
                    <a:pt x="289" y="54"/>
                  </a:cubicBezTo>
                  <a:cubicBezTo>
                    <a:pt x="198" y="22"/>
                    <a:pt x="101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09291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7812000" y="3132000"/>
            <a:ext cx="5506272" cy="4168610"/>
            <a:chOff x="3283" y="343"/>
            <a:chExt cx="3274" cy="2473"/>
          </a:xfrm>
          <a:solidFill>
            <a:schemeClr val="accent3">
              <a:lumMod val="75000"/>
              <a:alpha val="50000"/>
            </a:schemeClr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3309" y="1480"/>
              <a:ext cx="868" cy="670"/>
            </a:xfrm>
            <a:custGeom>
              <a:avLst/>
              <a:gdLst>
                <a:gd name="T0" fmla="*/ 85 w 425"/>
                <a:gd name="T1" fmla="*/ 0 h 328"/>
                <a:gd name="T2" fmla="*/ 0 w 425"/>
                <a:gd name="T3" fmla="*/ 293 h 328"/>
                <a:gd name="T4" fmla="*/ 379 w 425"/>
                <a:gd name="T5" fmla="*/ 328 h 328"/>
                <a:gd name="T6" fmla="*/ 425 w 425"/>
                <a:gd name="T7" fmla="*/ 174 h 328"/>
                <a:gd name="T8" fmla="*/ 85 w 425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328">
                  <a:moveTo>
                    <a:pt x="85" y="0"/>
                  </a:moveTo>
                  <a:cubicBezTo>
                    <a:pt x="42" y="91"/>
                    <a:pt x="13" y="190"/>
                    <a:pt x="0" y="293"/>
                  </a:cubicBezTo>
                  <a:cubicBezTo>
                    <a:pt x="379" y="328"/>
                    <a:pt x="379" y="328"/>
                    <a:pt x="379" y="328"/>
                  </a:cubicBezTo>
                  <a:cubicBezTo>
                    <a:pt x="387" y="274"/>
                    <a:pt x="403" y="222"/>
                    <a:pt x="425" y="174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3979" y="493"/>
              <a:ext cx="799" cy="903"/>
            </a:xfrm>
            <a:custGeom>
              <a:avLst/>
              <a:gdLst>
                <a:gd name="T0" fmla="*/ 256 w 391"/>
                <a:gd name="T1" fmla="*/ 0 h 442"/>
                <a:gd name="T2" fmla="*/ 0 w 391"/>
                <a:gd name="T3" fmla="*/ 157 h 442"/>
                <a:gd name="T4" fmla="*/ 257 w 391"/>
                <a:gd name="T5" fmla="*/ 442 h 442"/>
                <a:gd name="T6" fmla="*/ 391 w 391"/>
                <a:gd name="T7" fmla="*/ 361 h 442"/>
                <a:gd name="T8" fmla="*/ 256 w 391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42">
                  <a:moveTo>
                    <a:pt x="256" y="0"/>
                  </a:moveTo>
                  <a:cubicBezTo>
                    <a:pt x="162" y="39"/>
                    <a:pt x="76" y="92"/>
                    <a:pt x="0" y="157"/>
                  </a:cubicBezTo>
                  <a:cubicBezTo>
                    <a:pt x="257" y="442"/>
                    <a:pt x="257" y="442"/>
                    <a:pt x="257" y="442"/>
                  </a:cubicBezTo>
                  <a:cubicBezTo>
                    <a:pt x="297" y="409"/>
                    <a:pt x="343" y="382"/>
                    <a:pt x="391" y="361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26" y="893"/>
              <a:ext cx="886" cy="832"/>
            </a:xfrm>
            <a:custGeom>
              <a:avLst/>
              <a:gdLst>
                <a:gd name="T0" fmla="*/ 178 w 434"/>
                <a:gd name="T1" fmla="*/ 0 h 407"/>
                <a:gd name="T2" fmla="*/ 0 w 434"/>
                <a:gd name="T3" fmla="*/ 233 h 407"/>
                <a:gd name="T4" fmla="*/ 340 w 434"/>
                <a:gd name="T5" fmla="*/ 407 h 407"/>
                <a:gd name="T6" fmla="*/ 434 w 434"/>
                <a:gd name="T7" fmla="*/ 285 h 407"/>
                <a:gd name="T8" fmla="*/ 178 w 434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07">
                  <a:moveTo>
                    <a:pt x="178" y="0"/>
                  </a:moveTo>
                  <a:cubicBezTo>
                    <a:pt x="107" y="68"/>
                    <a:pt x="47" y="146"/>
                    <a:pt x="0" y="233"/>
                  </a:cubicBezTo>
                  <a:cubicBezTo>
                    <a:pt x="340" y="407"/>
                    <a:pt x="340" y="407"/>
                    <a:pt x="340" y="407"/>
                  </a:cubicBezTo>
                  <a:cubicBezTo>
                    <a:pt x="366" y="362"/>
                    <a:pt x="398" y="321"/>
                    <a:pt x="434" y="285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3283" y="2197"/>
              <a:ext cx="805" cy="619"/>
            </a:xfrm>
            <a:custGeom>
              <a:avLst/>
              <a:gdLst>
                <a:gd name="T0" fmla="*/ 2 w 394"/>
                <a:gd name="T1" fmla="*/ 0 h 303"/>
                <a:gd name="T2" fmla="*/ 0 w 394"/>
                <a:gd name="T3" fmla="*/ 59 h 303"/>
                <a:gd name="T4" fmla="*/ 31 w 394"/>
                <a:gd name="T5" fmla="*/ 303 h 303"/>
                <a:gd name="T6" fmla="*/ 394 w 394"/>
                <a:gd name="T7" fmla="*/ 196 h 303"/>
                <a:gd name="T8" fmla="*/ 379 w 394"/>
                <a:gd name="T9" fmla="*/ 63 h 303"/>
                <a:gd name="T10" fmla="*/ 380 w 394"/>
                <a:gd name="T11" fmla="*/ 35 h 303"/>
                <a:gd name="T12" fmla="*/ 2 w 394"/>
                <a:gd name="T1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03">
                  <a:moveTo>
                    <a:pt x="2" y="0"/>
                  </a:moveTo>
                  <a:cubicBezTo>
                    <a:pt x="0" y="19"/>
                    <a:pt x="0" y="39"/>
                    <a:pt x="0" y="59"/>
                  </a:cubicBezTo>
                  <a:cubicBezTo>
                    <a:pt x="0" y="143"/>
                    <a:pt x="11" y="225"/>
                    <a:pt x="31" y="303"/>
                  </a:cubicBezTo>
                  <a:cubicBezTo>
                    <a:pt x="394" y="196"/>
                    <a:pt x="394" y="196"/>
                    <a:pt x="394" y="196"/>
                  </a:cubicBezTo>
                  <a:cubicBezTo>
                    <a:pt x="384" y="153"/>
                    <a:pt x="379" y="109"/>
                    <a:pt x="379" y="63"/>
                  </a:cubicBezTo>
                  <a:cubicBezTo>
                    <a:pt x="379" y="54"/>
                    <a:pt x="379" y="44"/>
                    <a:pt x="380" y="3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4617" y="343"/>
              <a:ext cx="580" cy="844"/>
            </a:xfrm>
            <a:custGeom>
              <a:avLst/>
              <a:gdLst>
                <a:gd name="T0" fmla="*/ 284 w 284"/>
                <a:gd name="T1" fmla="*/ 0 h 413"/>
                <a:gd name="T2" fmla="*/ 0 w 284"/>
                <a:gd name="T3" fmla="*/ 52 h 413"/>
                <a:gd name="T4" fmla="*/ 136 w 284"/>
                <a:gd name="T5" fmla="*/ 413 h 413"/>
                <a:gd name="T6" fmla="*/ 284 w 284"/>
                <a:gd name="T7" fmla="*/ 387 h 413"/>
                <a:gd name="T8" fmla="*/ 284 w 284"/>
                <a:gd name="T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3">
                  <a:moveTo>
                    <a:pt x="284" y="0"/>
                  </a:moveTo>
                  <a:cubicBezTo>
                    <a:pt x="185" y="3"/>
                    <a:pt x="90" y="21"/>
                    <a:pt x="0" y="52"/>
                  </a:cubicBezTo>
                  <a:cubicBezTo>
                    <a:pt x="136" y="413"/>
                    <a:pt x="136" y="413"/>
                    <a:pt x="136" y="413"/>
                  </a:cubicBezTo>
                  <a:cubicBezTo>
                    <a:pt x="183" y="398"/>
                    <a:pt x="233" y="389"/>
                    <a:pt x="284" y="387"/>
                  </a:cubicBezTo>
                  <a:cubicBezTo>
                    <a:pt x="284" y="0"/>
                    <a:pt x="284" y="0"/>
                    <a:pt x="2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5736" y="497"/>
              <a:ext cx="821" cy="915"/>
            </a:xfrm>
            <a:custGeom>
              <a:avLst/>
              <a:gdLst>
                <a:gd name="T0" fmla="*/ 140 w 402"/>
                <a:gd name="T1" fmla="*/ 0 h 448"/>
                <a:gd name="T2" fmla="*/ 0 w 402"/>
                <a:gd name="T3" fmla="*/ 362 h 448"/>
                <a:gd name="T4" fmla="*/ 137 w 402"/>
                <a:gd name="T5" fmla="*/ 448 h 448"/>
                <a:gd name="T6" fmla="*/ 402 w 402"/>
                <a:gd name="T7" fmla="*/ 164 h 448"/>
                <a:gd name="T8" fmla="*/ 140 w 402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48">
                  <a:moveTo>
                    <a:pt x="140" y="0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50" y="385"/>
                    <a:pt x="96" y="414"/>
                    <a:pt x="137" y="448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324" y="96"/>
                    <a:pt x="236" y="41"/>
                    <a:pt x="1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5317" y="343"/>
              <a:ext cx="590" cy="851"/>
            </a:xfrm>
            <a:custGeom>
              <a:avLst/>
              <a:gdLst>
                <a:gd name="T0" fmla="*/ 0 w 289"/>
                <a:gd name="T1" fmla="*/ 0 h 416"/>
                <a:gd name="T2" fmla="*/ 0 w 289"/>
                <a:gd name="T3" fmla="*/ 0 h 416"/>
                <a:gd name="T4" fmla="*/ 0 w 289"/>
                <a:gd name="T5" fmla="*/ 387 h 416"/>
                <a:gd name="T6" fmla="*/ 150 w 289"/>
                <a:gd name="T7" fmla="*/ 416 h 416"/>
                <a:gd name="T8" fmla="*/ 289 w 289"/>
                <a:gd name="T9" fmla="*/ 54 h 416"/>
                <a:gd name="T10" fmla="*/ 0 w 289"/>
                <a:gd name="T11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4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52" y="390"/>
                    <a:pt x="102" y="400"/>
                    <a:pt x="150" y="416"/>
                  </a:cubicBezTo>
                  <a:cubicBezTo>
                    <a:pt x="289" y="54"/>
                    <a:pt x="289" y="54"/>
                    <a:pt x="289" y="54"/>
                  </a:cubicBezTo>
                  <a:cubicBezTo>
                    <a:pt x="198" y="22"/>
                    <a:pt x="101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72912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PETROL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7812000" y="3132000"/>
            <a:ext cx="5506272" cy="4168610"/>
            <a:chOff x="3283" y="343"/>
            <a:chExt cx="3274" cy="2473"/>
          </a:xfrm>
          <a:solidFill>
            <a:schemeClr val="accent2">
              <a:lumMod val="75000"/>
              <a:alpha val="50000"/>
            </a:schemeClr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3309" y="1480"/>
              <a:ext cx="868" cy="670"/>
            </a:xfrm>
            <a:custGeom>
              <a:avLst/>
              <a:gdLst>
                <a:gd name="T0" fmla="*/ 85 w 425"/>
                <a:gd name="T1" fmla="*/ 0 h 328"/>
                <a:gd name="T2" fmla="*/ 0 w 425"/>
                <a:gd name="T3" fmla="*/ 293 h 328"/>
                <a:gd name="T4" fmla="*/ 379 w 425"/>
                <a:gd name="T5" fmla="*/ 328 h 328"/>
                <a:gd name="T6" fmla="*/ 425 w 425"/>
                <a:gd name="T7" fmla="*/ 174 h 328"/>
                <a:gd name="T8" fmla="*/ 85 w 425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328">
                  <a:moveTo>
                    <a:pt x="85" y="0"/>
                  </a:moveTo>
                  <a:cubicBezTo>
                    <a:pt x="42" y="91"/>
                    <a:pt x="13" y="190"/>
                    <a:pt x="0" y="293"/>
                  </a:cubicBezTo>
                  <a:cubicBezTo>
                    <a:pt x="379" y="328"/>
                    <a:pt x="379" y="328"/>
                    <a:pt x="379" y="328"/>
                  </a:cubicBezTo>
                  <a:cubicBezTo>
                    <a:pt x="387" y="274"/>
                    <a:pt x="403" y="222"/>
                    <a:pt x="425" y="174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3979" y="493"/>
              <a:ext cx="799" cy="903"/>
            </a:xfrm>
            <a:custGeom>
              <a:avLst/>
              <a:gdLst>
                <a:gd name="T0" fmla="*/ 256 w 391"/>
                <a:gd name="T1" fmla="*/ 0 h 442"/>
                <a:gd name="T2" fmla="*/ 0 w 391"/>
                <a:gd name="T3" fmla="*/ 157 h 442"/>
                <a:gd name="T4" fmla="*/ 257 w 391"/>
                <a:gd name="T5" fmla="*/ 442 h 442"/>
                <a:gd name="T6" fmla="*/ 391 w 391"/>
                <a:gd name="T7" fmla="*/ 361 h 442"/>
                <a:gd name="T8" fmla="*/ 256 w 391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42">
                  <a:moveTo>
                    <a:pt x="256" y="0"/>
                  </a:moveTo>
                  <a:cubicBezTo>
                    <a:pt x="162" y="39"/>
                    <a:pt x="76" y="92"/>
                    <a:pt x="0" y="157"/>
                  </a:cubicBezTo>
                  <a:cubicBezTo>
                    <a:pt x="257" y="442"/>
                    <a:pt x="257" y="442"/>
                    <a:pt x="257" y="442"/>
                  </a:cubicBezTo>
                  <a:cubicBezTo>
                    <a:pt x="297" y="409"/>
                    <a:pt x="343" y="382"/>
                    <a:pt x="391" y="361"/>
                  </a:cubicBezTo>
                  <a:cubicBezTo>
                    <a:pt x="256" y="0"/>
                    <a:pt x="256" y="0"/>
                    <a:pt x="2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26" y="893"/>
              <a:ext cx="886" cy="832"/>
            </a:xfrm>
            <a:custGeom>
              <a:avLst/>
              <a:gdLst>
                <a:gd name="T0" fmla="*/ 178 w 434"/>
                <a:gd name="T1" fmla="*/ 0 h 407"/>
                <a:gd name="T2" fmla="*/ 0 w 434"/>
                <a:gd name="T3" fmla="*/ 233 h 407"/>
                <a:gd name="T4" fmla="*/ 340 w 434"/>
                <a:gd name="T5" fmla="*/ 407 h 407"/>
                <a:gd name="T6" fmla="*/ 434 w 434"/>
                <a:gd name="T7" fmla="*/ 285 h 407"/>
                <a:gd name="T8" fmla="*/ 178 w 434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07">
                  <a:moveTo>
                    <a:pt x="178" y="0"/>
                  </a:moveTo>
                  <a:cubicBezTo>
                    <a:pt x="107" y="68"/>
                    <a:pt x="47" y="146"/>
                    <a:pt x="0" y="233"/>
                  </a:cubicBezTo>
                  <a:cubicBezTo>
                    <a:pt x="340" y="407"/>
                    <a:pt x="340" y="407"/>
                    <a:pt x="340" y="407"/>
                  </a:cubicBezTo>
                  <a:cubicBezTo>
                    <a:pt x="366" y="362"/>
                    <a:pt x="398" y="321"/>
                    <a:pt x="434" y="285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3283" y="2197"/>
              <a:ext cx="805" cy="619"/>
            </a:xfrm>
            <a:custGeom>
              <a:avLst/>
              <a:gdLst>
                <a:gd name="T0" fmla="*/ 2 w 394"/>
                <a:gd name="T1" fmla="*/ 0 h 303"/>
                <a:gd name="T2" fmla="*/ 0 w 394"/>
                <a:gd name="T3" fmla="*/ 59 h 303"/>
                <a:gd name="T4" fmla="*/ 31 w 394"/>
                <a:gd name="T5" fmla="*/ 303 h 303"/>
                <a:gd name="T6" fmla="*/ 394 w 394"/>
                <a:gd name="T7" fmla="*/ 196 h 303"/>
                <a:gd name="T8" fmla="*/ 379 w 394"/>
                <a:gd name="T9" fmla="*/ 63 h 303"/>
                <a:gd name="T10" fmla="*/ 380 w 394"/>
                <a:gd name="T11" fmla="*/ 35 h 303"/>
                <a:gd name="T12" fmla="*/ 2 w 394"/>
                <a:gd name="T1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03">
                  <a:moveTo>
                    <a:pt x="2" y="0"/>
                  </a:moveTo>
                  <a:cubicBezTo>
                    <a:pt x="0" y="19"/>
                    <a:pt x="0" y="39"/>
                    <a:pt x="0" y="59"/>
                  </a:cubicBezTo>
                  <a:cubicBezTo>
                    <a:pt x="0" y="143"/>
                    <a:pt x="11" y="225"/>
                    <a:pt x="31" y="303"/>
                  </a:cubicBezTo>
                  <a:cubicBezTo>
                    <a:pt x="394" y="196"/>
                    <a:pt x="394" y="196"/>
                    <a:pt x="394" y="196"/>
                  </a:cubicBezTo>
                  <a:cubicBezTo>
                    <a:pt x="384" y="153"/>
                    <a:pt x="379" y="109"/>
                    <a:pt x="379" y="63"/>
                  </a:cubicBezTo>
                  <a:cubicBezTo>
                    <a:pt x="379" y="54"/>
                    <a:pt x="379" y="44"/>
                    <a:pt x="380" y="3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4617" y="343"/>
              <a:ext cx="580" cy="844"/>
            </a:xfrm>
            <a:custGeom>
              <a:avLst/>
              <a:gdLst>
                <a:gd name="T0" fmla="*/ 284 w 284"/>
                <a:gd name="T1" fmla="*/ 0 h 413"/>
                <a:gd name="T2" fmla="*/ 0 w 284"/>
                <a:gd name="T3" fmla="*/ 52 h 413"/>
                <a:gd name="T4" fmla="*/ 136 w 284"/>
                <a:gd name="T5" fmla="*/ 413 h 413"/>
                <a:gd name="T6" fmla="*/ 284 w 284"/>
                <a:gd name="T7" fmla="*/ 387 h 413"/>
                <a:gd name="T8" fmla="*/ 284 w 284"/>
                <a:gd name="T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13">
                  <a:moveTo>
                    <a:pt x="284" y="0"/>
                  </a:moveTo>
                  <a:cubicBezTo>
                    <a:pt x="185" y="3"/>
                    <a:pt x="90" y="21"/>
                    <a:pt x="0" y="52"/>
                  </a:cubicBezTo>
                  <a:cubicBezTo>
                    <a:pt x="136" y="413"/>
                    <a:pt x="136" y="413"/>
                    <a:pt x="136" y="413"/>
                  </a:cubicBezTo>
                  <a:cubicBezTo>
                    <a:pt x="183" y="398"/>
                    <a:pt x="233" y="389"/>
                    <a:pt x="284" y="387"/>
                  </a:cubicBezTo>
                  <a:cubicBezTo>
                    <a:pt x="284" y="0"/>
                    <a:pt x="284" y="0"/>
                    <a:pt x="2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5736" y="497"/>
              <a:ext cx="821" cy="915"/>
            </a:xfrm>
            <a:custGeom>
              <a:avLst/>
              <a:gdLst>
                <a:gd name="T0" fmla="*/ 140 w 402"/>
                <a:gd name="T1" fmla="*/ 0 h 448"/>
                <a:gd name="T2" fmla="*/ 0 w 402"/>
                <a:gd name="T3" fmla="*/ 362 h 448"/>
                <a:gd name="T4" fmla="*/ 137 w 402"/>
                <a:gd name="T5" fmla="*/ 448 h 448"/>
                <a:gd name="T6" fmla="*/ 402 w 402"/>
                <a:gd name="T7" fmla="*/ 164 h 448"/>
                <a:gd name="T8" fmla="*/ 140 w 402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48">
                  <a:moveTo>
                    <a:pt x="140" y="0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50" y="385"/>
                    <a:pt x="96" y="414"/>
                    <a:pt x="137" y="448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324" y="96"/>
                    <a:pt x="236" y="41"/>
                    <a:pt x="14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5317" y="343"/>
              <a:ext cx="590" cy="851"/>
            </a:xfrm>
            <a:custGeom>
              <a:avLst/>
              <a:gdLst>
                <a:gd name="T0" fmla="*/ 0 w 289"/>
                <a:gd name="T1" fmla="*/ 0 h 416"/>
                <a:gd name="T2" fmla="*/ 0 w 289"/>
                <a:gd name="T3" fmla="*/ 0 h 416"/>
                <a:gd name="T4" fmla="*/ 0 w 289"/>
                <a:gd name="T5" fmla="*/ 387 h 416"/>
                <a:gd name="T6" fmla="*/ 150 w 289"/>
                <a:gd name="T7" fmla="*/ 416 h 416"/>
                <a:gd name="T8" fmla="*/ 289 w 289"/>
                <a:gd name="T9" fmla="*/ 54 h 416"/>
                <a:gd name="T10" fmla="*/ 0 w 289"/>
                <a:gd name="T11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4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7"/>
                    <a:pt x="0" y="387"/>
                    <a:pt x="0" y="387"/>
                  </a:cubicBezTo>
                  <a:cubicBezTo>
                    <a:pt x="52" y="390"/>
                    <a:pt x="102" y="400"/>
                    <a:pt x="150" y="416"/>
                  </a:cubicBezTo>
                  <a:cubicBezTo>
                    <a:pt x="289" y="54"/>
                    <a:pt x="289" y="54"/>
                    <a:pt x="289" y="54"/>
                  </a:cubicBezTo>
                  <a:cubicBezTo>
                    <a:pt x="198" y="22"/>
                    <a:pt x="101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08575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1198003" indent="-364058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2pPr>
            <a:lvl3pPr marL="1790655" indent="-241294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2523004" indent="-24341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3160111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243049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bg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87469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16453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03438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37893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20187" y="2159502"/>
            <a:ext cx="10082625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Skriv tekst</a:t>
            </a:r>
          </a:p>
          <a:p>
            <a:pPr lvl="1"/>
            <a:r>
              <a:rPr lang="da-DK" altLang="da-DK" dirty="0" smtClean="0"/>
              <a:t>skriv tekst i </a:t>
            </a:r>
            <a:r>
              <a:rPr lang="da-DK" altLang="da-DK" dirty="0" err="1" smtClean="0"/>
              <a:t>bullit</a:t>
            </a:r>
            <a:r>
              <a:rPr lang="da-DK" altLang="da-DK" dirty="0" smtClean="0"/>
              <a:t>-form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26" name="Rectangle 7"/>
          <p:cNvSpPr txBox="1">
            <a:spLocks noChangeArrowheads="1"/>
          </p:cNvSpPr>
          <p:nvPr/>
        </p:nvSpPr>
        <p:spPr bwMode="auto">
          <a:xfrm>
            <a:off x="8967502" y="6444000"/>
            <a:ext cx="3099607" cy="3080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0" latinLnBrk="0" hangingPunct="0"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6C9427-3C37-4B67-A51B-8175507267F1}" type="slidenum">
              <a:rPr lang="da-DK" altLang="da-DK" sz="800" b="1" smtClean="0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da-DK" altLang="da-DK" sz="800" b="1" dirty="0" smtClean="0">
                <a:solidFill>
                  <a:schemeClr val="bg2"/>
                </a:solidFill>
              </a:rPr>
              <a:t>  ▪  www.regionmidtjylland.dk</a:t>
            </a:r>
            <a:endParaRPr lang="da-DK" altLang="da-DK" sz="800" b="1" dirty="0">
              <a:solidFill>
                <a:schemeClr val="bg2"/>
              </a:solidFill>
            </a:endParaRPr>
          </a:p>
        </p:txBody>
      </p:sp>
      <p:pic>
        <p:nvPicPr>
          <p:cNvPr id="2" name="Billede 1"/>
          <p:cNvPicPr preferRelativeResize="0"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87" y="108001"/>
            <a:ext cx="841687" cy="4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62" r:id="rId2"/>
    <p:sldLayoutId id="2147483853" r:id="rId3"/>
    <p:sldLayoutId id="2147483852" r:id="rId4"/>
    <p:sldLayoutId id="2147483861" r:id="rId5"/>
    <p:sldLayoutId id="2147483837" r:id="rId6"/>
    <p:sldLayoutId id="2147483851" r:id="rId7"/>
    <p:sldLayoutId id="2147483850" r:id="rId8"/>
    <p:sldLayoutId id="2147483868" r:id="rId9"/>
    <p:sldLayoutId id="2147483854" r:id="rId10"/>
    <p:sldLayoutId id="2147483867" r:id="rId11"/>
    <p:sldLayoutId id="2147483842" r:id="rId12"/>
    <p:sldLayoutId id="2147483838" r:id="rId13"/>
    <p:sldLayoutId id="2147483849" r:id="rId14"/>
    <p:sldLayoutId id="2147483869" r:id="rId15"/>
    <p:sldLayoutId id="2147483839" r:id="rId16"/>
    <p:sldLayoutId id="2147483840" r:id="rId17"/>
    <p:sldLayoutId id="2147483844" r:id="rId18"/>
    <p:sldLayoutId id="2147483845" r:id="rId19"/>
    <p:sldLayoutId id="2147483855" r:id="rId20"/>
    <p:sldLayoutId id="2147483857" r:id="rId21"/>
    <p:sldLayoutId id="2147483859" r:id="rId22"/>
    <p:sldLayoutId id="2147483846" r:id="rId23"/>
    <p:sldLayoutId id="2147483856" r:id="rId24"/>
    <p:sldLayoutId id="2147483863" r:id="rId25"/>
    <p:sldLayoutId id="2147483864" r:id="rId26"/>
    <p:sldLayoutId id="2147483865" r:id="rId27"/>
    <p:sldLayoutId id="2147483866" r:id="rId28"/>
    <p:sldLayoutId id="2147483870" r:id="rId2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5pPr>
      <a:lvl6pPr marL="60958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6pPr>
      <a:lvl7pPr marL="121917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7pPr>
      <a:lvl8pPr marL="182875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8pPr>
      <a:lvl9pPr marL="243833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9pPr>
    </p:titleStyle>
    <p:bodyStyle>
      <a:lvl1pPr marL="457200" marR="0" indent="-45720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accent3"/>
        </a:buClr>
        <a:buSzTx/>
        <a:buFont typeface="Wingdings" panose="05000000000000000000" pitchFamily="2" charset="2"/>
        <a:buChar char="§"/>
        <a:tabLst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98003" indent="-364058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790655" indent="-241294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523004" indent="-243411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3109306" indent="-234945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371889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6pPr>
      <a:lvl7pPr marL="4328476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7pPr>
      <a:lvl8pPr marL="493806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8pPr>
      <a:lvl9pPr marL="5547645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a-DK" sz="2400" b="1" dirty="0"/>
              <a:t>Region Midtjyllands </a:t>
            </a:r>
            <a:r>
              <a:rPr lang="da-DK" sz="2400" b="1" dirty="0" err="1"/>
              <a:t>webinarrække</a:t>
            </a:r>
            <a:r>
              <a:rPr lang="da-DK" sz="2400" b="1" dirty="0"/>
              <a:t> om udvikling i </a:t>
            </a:r>
            <a:r>
              <a:rPr lang="da-DK" sz="2400" b="1" dirty="0" smtClean="0"/>
              <a:t>landsbyer</a:t>
            </a:r>
          </a:p>
          <a:p>
            <a:r>
              <a:rPr lang="da-DK" sz="2000" dirty="0" smtClean="0"/>
              <a:t>18. november 2021 kl. 16:00-17:15</a:t>
            </a:r>
            <a:endParaRPr lang="da-DK" sz="20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204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5965" y="1197546"/>
            <a:ext cx="10082625" cy="900000"/>
          </a:xfrm>
        </p:spPr>
        <p:txBody>
          <a:bodyPr/>
          <a:lstStyle/>
          <a:p>
            <a:r>
              <a:rPr lang="da-DK" dirty="0" smtClean="0"/>
              <a:t>Program for </a:t>
            </a:r>
            <a:r>
              <a:rPr lang="da-DK" dirty="0" err="1" smtClean="0"/>
              <a:t>webinaret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sz="1800" b="0" dirty="0">
              <a:solidFill>
                <a:schemeClr val="tx1"/>
              </a:solidFill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725965" y="2205658"/>
            <a:ext cx="10082625" cy="4032000"/>
          </a:xfrm>
        </p:spPr>
        <p:txBody>
          <a:bodyPr/>
          <a:lstStyle/>
          <a:p>
            <a:pPr fontAlgn="t"/>
            <a:r>
              <a:rPr lang="da-DK" sz="1400" b="1" dirty="0"/>
              <a:t>16.00 – 16.10	Introduktion, program og forløb</a:t>
            </a:r>
          </a:p>
          <a:p>
            <a:pPr fontAlgn="t"/>
            <a:endParaRPr lang="da-DK" sz="1400" b="1" dirty="0"/>
          </a:p>
          <a:p>
            <a:r>
              <a:rPr lang="da-DK" sz="1400" b="1" dirty="0"/>
              <a:t>16.10 – 16.30	Oplæg </a:t>
            </a:r>
            <a:r>
              <a:rPr lang="da-DK" sz="1400" dirty="0"/>
              <a:t>v. Brenderup: Hans Christian Jørgensen, landsbyudvikler</a:t>
            </a:r>
          </a:p>
          <a:p>
            <a:pPr marL="0" indent="0">
              <a:buNone/>
            </a:pPr>
            <a:r>
              <a:rPr lang="da-DK" sz="1400" b="1" dirty="0"/>
              <a:t>			</a:t>
            </a:r>
          </a:p>
          <a:p>
            <a:pPr fontAlgn="t"/>
            <a:r>
              <a:rPr lang="da-DK" sz="1400" b="1" dirty="0"/>
              <a:t>16.30 – 16.40	Kommentarer, anerkendelse, spørgsmål: Alle</a:t>
            </a:r>
          </a:p>
          <a:p>
            <a:pPr fontAlgn="t"/>
            <a:endParaRPr lang="da-DK" sz="1400" b="1" dirty="0"/>
          </a:p>
          <a:p>
            <a:pPr fontAlgn="t"/>
            <a:r>
              <a:rPr lang="da-DK" sz="1400" b="1" dirty="0"/>
              <a:t>16.40 – 16.55	</a:t>
            </a:r>
            <a:r>
              <a:rPr lang="da-DK" sz="1400" b="1" dirty="0" smtClean="0"/>
              <a:t>Paneldebat/nye perspektiver.</a:t>
            </a:r>
          </a:p>
          <a:p>
            <a:pPr marL="833945" lvl="1" indent="0" fontAlgn="t">
              <a:buNone/>
            </a:pPr>
            <a:r>
              <a:rPr lang="da-DK" sz="1400" dirty="0" smtClean="0"/>
              <a:t>			Morten </a:t>
            </a:r>
            <a:r>
              <a:rPr lang="da-DK" sz="1400" dirty="0"/>
              <a:t>Westergaard, Klimachef Middelfart Kommune</a:t>
            </a:r>
          </a:p>
          <a:p>
            <a:pPr marL="740803" lvl="1" indent="0" fontAlgn="t">
              <a:buNone/>
            </a:pPr>
            <a:r>
              <a:rPr lang="da-DK" sz="1400" dirty="0"/>
              <a:t>			</a:t>
            </a:r>
            <a:r>
              <a:rPr lang="da-DK" sz="1400" dirty="0" smtClean="0"/>
              <a:t>Frede </a:t>
            </a:r>
            <a:r>
              <a:rPr lang="da-DK" sz="1400" dirty="0"/>
              <a:t>Hvelplund, Professor, Energiplanlægning, Aalborg Universitet</a:t>
            </a:r>
          </a:p>
          <a:p>
            <a:pPr marL="740803" lvl="1" indent="0" fontAlgn="t">
              <a:buNone/>
            </a:pPr>
            <a:endParaRPr lang="da-DK" sz="1400" b="1" dirty="0"/>
          </a:p>
          <a:p>
            <a:pPr fontAlgn="t"/>
            <a:r>
              <a:rPr lang="da-DK" sz="1400" b="1" dirty="0"/>
              <a:t>16.55 – 17.05	</a:t>
            </a:r>
            <a:r>
              <a:rPr lang="da-DK" sz="1400" b="1" dirty="0" smtClean="0"/>
              <a:t>Nye perspektiver </a:t>
            </a:r>
            <a:r>
              <a:rPr lang="da-DK" sz="1400" b="1" dirty="0"/>
              <a:t>og indspark: Alle</a:t>
            </a:r>
          </a:p>
          <a:p>
            <a:pPr fontAlgn="t"/>
            <a:endParaRPr lang="da-DK" sz="1400" b="1" dirty="0"/>
          </a:p>
          <a:p>
            <a:pPr fontAlgn="t"/>
            <a:r>
              <a:rPr lang="da-DK" sz="1400" b="1" dirty="0"/>
              <a:t>17.05 – 17.15	Fælles opsamling: Hvad tager vi med herfra</a:t>
            </a:r>
            <a:r>
              <a:rPr lang="da-DK" sz="1400" b="1" dirty="0" smtClean="0"/>
              <a:t>?</a:t>
            </a:r>
          </a:p>
          <a:p>
            <a:pPr marL="0" indent="0" fontAlgn="t">
              <a:buNone/>
            </a:pPr>
            <a:endParaRPr lang="da-DK" sz="1400" b="1" dirty="0"/>
          </a:p>
          <a:p>
            <a:pPr marL="0" indent="0" fontAlgn="t">
              <a:buNone/>
            </a:pPr>
            <a:r>
              <a:rPr lang="da-DK" sz="1400" b="1" dirty="0"/>
              <a:t>Bemærk: </a:t>
            </a:r>
            <a:r>
              <a:rPr lang="da-DK" sz="1400" dirty="0" err="1"/>
              <a:t>Webinaret</a:t>
            </a:r>
            <a:r>
              <a:rPr lang="da-DK" sz="1400" dirty="0"/>
              <a:t> bliver optaget.</a:t>
            </a:r>
            <a:endParaRPr lang="da-DK" sz="1400" b="1" dirty="0"/>
          </a:p>
          <a:p>
            <a:pPr marL="0" indent="0">
              <a:buNone/>
            </a:pPr>
            <a:endParaRPr lang="da-DK" sz="140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632" y="4369299"/>
            <a:ext cx="1875916" cy="18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 bæredygtige landsbyer sætter handling bag FN17-målene</a:t>
            </a:r>
            <a:endParaRPr lang="da-DK" dirty="0"/>
          </a:p>
        </p:txBody>
      </p:sp>
      <p:pic>
        <p:nvPicPr>
          <p:cNvPr id="4" name="Picture 2" descr="U:\Produktion\Produktion_2017\103105101 - Regional Udvikling\103105101 - 0000005461 - powerpoint Landdis\Links\diama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10" y="2159000"/>
            <a:ext cx="6418842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0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" b="2333"/>
          <a:stretch>
            <a:fillRect/>
          </a:stretch>
        </p:blipFill>
        <p:spPr/>
      </p:pic>
      <p:sp>
        <p:nvSpPr>
          <p:cNvPr id="6" name="Pladsholder til indhold 26"/>
          <p:cNvSpPr txBox="1">
            <a:spLocks/>
          </p:cNvSpPr>
          <p:nvPr/>
        </p:nvSpPr>
        <p:spPr bwMode="auto">
          <a:xfrm>
            <a:off x="336947" y="2347351"/>
            <a:ext cx="3816424" cy="416031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  <a:extLst/>
        </p:spPr>
        <p:txBody>
          <a:bodyPr vert="horz" wrap="square" lIns="180000" tIns="180000" rIns="180000" bIns="252000" numCol="1" anchor="ctr" anchorCtr="0" compatLnSpc="1">
            <a:prstTxWarp prst="textNoShape">
              <a:avLst/>
            </a:prstTxWarp>
            <a:sp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SzTx/>
              <a:buFont typeface="Wingdings" panose="05000000000000000000" pitchFamily="2" charset="2"/>
              <a:buNone/>
              <a:tabLst/>
              <a:defRPr sz="27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None/>
              <a:defRPr sz="3700">
                <a:solidFill>
                  <a:schemeClr val="tx1"/>
                </a:solidFill>
                <a:latin typeface="+mn-lt"/>
              </a:defRPr>
            </a:lvl2pPr>
            <a:lvl3pPr marL="1219170" indent="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</a:defRPr>
            </a:lvl3pPr>
            <a:lvl4pPr marL="1828754" indent="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None/>
              <a:defRPr sz="2700">
                <a:solidFill>
                  <a:schemeClr val="tx1"/>
                </a:solidFill>
                <a:latin typeface="+mn-lt"/>
              </a:defRPr>
            </a:lvl4pPr>
            <a:lvl5pPr marL="2438339" indent="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None/>
              <a:defRPr sz="2700">
                <a:solidFill>
                  <a:schemeClr val="tx1"/>
                </a:solidFill>
                <a:latin typeface="+mn-lt"/>
              </a:defRPr>
            </a:lvl5pPr>
            <a:lvl6pPr marL="3047924" indent="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None/>
              <a:defRPr sz="2700">
                <a:solidFill>
                  <a:schemeClr val="tx1"/>
                </a:solidFill>
                <a:latin typeface="+mn-lt"/>
              </a:defRPr>
            </a:lvl6pPr>
            <a:lvl7pPr marL="3657509" indent="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None/>
              <a:defRPr sz="2700">
                <a:solidFill>
                  <a:schemeClr val="tx1"/>
                </a:solidFill>
                <a:latin typeface="+mn-lt"/>
              </a:defRPr>
            </a:lvl7pPr>
            <a:lvl8pPr marL="4267093" indent="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None/>
              <a:defRPr sz="2700">
                <a:solidFill>
                  <a:schemeClr val="tx1"/>
                </a:solidFill>
                <a:latin typeface="+mn-lt"/>
              </a:defRPr>
            </a:lvl8pPr>
            <a:lvl9pPr marL="4876678" indent="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None/>
              <a:defRPr sz="27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Aft>
                <a:spcPts val="1000"/>
              </a:spcAft>
            </a:pPr>
            <a:r>
              <a:rPr lang="da-DK" sz="1800" b="1" dirty="0" smtClean="0">
                <a:solidFill>
                  <a:schemeClr val="bg1"/>
                </a:solidFill>
              </a:rPr>
              <a:t>Sol over Brenderup</a:t>
            </a:r>
          </a:p>
          <a:p>
            <a:pPr algn="l">
              <a:spcAft>
                <a:spcPts val="1000"/>
              </a:spcAft>
            </a:pPr>
            <a:r>
              <a:rPr lang="da-DK" sz="1600" kern="0" dirty="0" smtClean="0">
                <a:solidFill>
                  <a:schemeClr val="bg1"/>
                </a:solidFill>
              </a:rPr>
              <a:t>Idé: </a:t>
            </a:r>
            <a:r>
              <a:rPr lang="da-DK" sz="1600" kern="0" dirty="0" smtClean="0">
                <a:solidFill>
                  <a:schemeClr val="bg1"/>
                </a:solidFill>
              </a:rPr>
              <a:t>Finde en model for udvikling af borgerdreven energiforsyning</a:t>
            </a:r>
          </a:p>
          <a:p>
            <a:pPr marL="285750" indent="-285750" algn="l"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da-DK" sz="1600" kern="0" dirty="0" err="1" smtClean="0">
                <a:solidFill>
                  <a:schemeClr val="bg1"/>
                </a:solidFill>
              </a:rPr>
              <a:t>Iværksætteri</a:t>
            </a:r>
            <a:r>
              <a:rPr lang="da-DK" sz="1600" kern="0" dirty="0" smtClean="0">
                <a:solidFill>
                  <a:schemeClr val="bg1"/>
                </a:solidFill>
              </a:rPr>
              <a:t> og vilje</a:t>
            </a:r>
          </a:p>
          <a:p>
            <a:pPr marL="285750" indent="-285750" algn="l"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da-DK" sz="1600" kern="0" dirty="0" smtClean="0">
                <a:solidFill>
                  <a:schemeClr val="bg1"/>
                </a:solidFill>
              </a:rPr>
              <a:t>Folkeaktier + medfinansiering udefra</a:t>
            </a:r>
          </a:p>
          <a:p>
            <a:pPr marL="285750" indent="-285750" algn="l"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da-DK" sz="1600" kern="0" dirty="0" smtClean="0">
                <a:solidFill>
                  <a:schemeClr val="bg1"/>
                </a:solidFill>
              </a:rPr>
              <a:t>Klimavision – lokalt produceret energi</a:t>
            </a:r>
          </a:p>
          <a:p>
            <a:pPr marL="285750" indent="-285750" algn="l"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da-DK" sz="1600" kern="0" dirty="0" smtClean="0">
                <a:solidFill>
                  <a:schemeClr val="bg1"/>
                </a:solidFill>
              </a:rPr>
              <a:t>Fra Verdensmål til hverdagsmål</a:t>
            </a:r>
          </a:p>
          <a:p>
            <a:pPr marL="285750" indent="-285750" algn="l"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da-DK" sz="1600" kern="0" dirty="0" smtClean="0">
                <a:solidFill>
                  <a:schemeClr val="bg1"/>
                </a:solidFill>
              </a:rPr>
              <a:t>Omdannelse af gammel </a:t>
            </a:r>
            <a:r>
              <a:rPr lang="da-DK" sz="1600" kern="0" dirty="0" smtClean="0">
                <a:solidFill>
                  <a:schemeClr val="bg1"/>
                </a:solidFill>
              </a:rPr>
              <a:t>industrigrund</a:t>
            </a:r>
            <a:r>
              <a:rPr lang="da-DK" sz="1600" kern="0" dirty="0" smtClean="0">
                <a:solidFill>
                  <a:schemeClr val="bg1"/>
                </a:solidFill>
              </a:rPr>
              <a:t>	</a:t>
            </a:r>
            <a:endParaRPr lang="da-DK" sz="10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6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7A368-14D4-4CE4-BCA1-1C7D2186E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146" y="640230"/>
            <a:ext cx="3660093" cy="1880914"/>
          </a:xfrm>
        </p:spPr>
        <p:txBody>
          <a:bodyPr>
            <a:normAutofit/>
          </a:bodyPr>
          <a:lstStyle/>
          <a:p>
            <a:r>
              <a:rPr lang="da-DK" sz="1600" dirty="0">
                <a:solidFill>
                  <a:srgbClr val="FFFFFF"/>
                </a:solidFill>
                <a:latin typeface="+mn-lt"/>
              </a:rPr>
              <a:t>Indlæg</a:t>
            </a:r>
            <a:r>
              <a:rPr lang="da-DK" sz="3401" dirty="0">
                <a:solidFill>
                  <a:srgbClr val="FFFFFF"/>
                </a:solidFill>
                <a:latin typeface="+mn-lt"/>
              </a:rPr>
              <a:t> </a:t>
            </a:r>
            <a:br>
              <a:rPr lang="da-DK" sz="3401" dirty="0">
                <a:solidFill>
                  <a:srgbClr val="FFFFFF"/>
                </a:solidFill>
                <a:latin typeface="+mn-lt"/>
              </a:rPr>
            </a:br>
            <a:r>
              <a:rPr lang="da-DK" sz="1600" dirty="0">
                <a:solidFill>
                  <a:srgbClr val="FFFFFF"/>
                </a:solidFill>
                <a:latin typeface="+mn-lt"/>
              </a:rPr>
              <a:t>ved/ Hans Christian Jørgensen </a:t>
            </a:r>
            <a:r>
              <a:rPr lang="da-DK" sz="3401" dirty="0">
                <a:solidFill>
                  <a:srgbClr val="FFFFFF"/>
                </a:solidFill>
              </a:rPr>
              <a:t/>
            </a:r>
            <a:br>
              <a:rPr lang="da-DK" sz="3401" dirty="0">
                <a:solidFill>
                  <a:srgbClr val="FFFFFF"/>
                </a:solidFill>
              </a:rPr>
            </a:br>
            <a:endParaRPr lang="da-DK" sz="3401" dirty="0">
              <a:solidFill>
                <a:srgbClr val="FFFFFF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F31B574-5A1A-4E3D-8601-AA2A585CE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856" y="930327"/>
            <a:ext cx="6612901" cy="4817688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16518" y="6382122"/>
            <a:ext cx="12290275" cy="4774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AAECD2D-7267-4DB5-A673-6E5CAC595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035" y="5113908"/>
            <a:ext cx="1939056" cy="1630954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68229FAF-C039-4CB6-B88C-11FA99B80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307" y="0"/>
            <a:ext cx="4640909" cy="6859588"/>
          </a:xfrm>
          <a:solidFill>
            <a:srgbClr val="456A1C"/>
          </a:solidFill>
        </p:spPr>
        <p:txBody>
          <a:bodyPr>
            <a:normAutofit/>
          </a:bodyPr>
          <a:lstStyle/>
          <a:p>
            <a:endParaRPr lang="da-DK" dirty="0" smtClean="0">
              <a:solidFill>
                <a:srgbClr val="FFFFFF"/>
              </a:solidFill>
            </a:endParaRPr>
          </a:p>
          <a:p>
            <a:endParaRPr lang="da-DK" dirty="0" smtClean="0">
              <a:solidFill>
                <a:srgbClr val="FFFFFF"/>
              </a:solidFill>
            </a:endParaRPr>
          </a:p>
          <a:p>
            <a:r>
              <a:rPr lang="da-DK" sz="2000" dirty="0" smtClean="0">
                <a:solidFill>
                  <a:srgbClr val="FFFFFF"/>
                </a:solidFill>
              </a:rPr>
              <a:t>  </a:t>
            </a:r>
          </a:p>
          <a:p>
            <a:endParaRPr lang="da-DK" sz="2000" dirty="0">
              <a:solidFill>
                <a:srgbClr val="FFFFFF"/>
              </a:solidFill>
            </a:endParaRPr>
          </a:p>
          <a:p>
            <a:endParaRPr lang="da-DK" sz="2000" dirty="0" smtClean="0">
              <a:solidFill>
                <a:srgbClr val="FFFFFF"/>
              </a:solidFill>
            </a:endParaRPr>
          </a:p>
          <a:p>
            <a:r>
              <a:rPr lang="da-DK" sz="2000" dirty="0">
                <a:solidFill>
                  <a:srgbClr val="FFFFFF"/>
                </a:solidFill>
              </a:rPr>
              <a:t> </a:t>
            </a:r>
            <a:r>
              <a:rPr lang="da-DK" sz="2000" dirty="0" smtClean="0">
                <a:solidFill>
                  <a:srgbClr val="FFFFFF"/>
                </a:solidFill>
              </a:rPr>
              <a:t> SOL </a:t>
            </a:r>
            <a:r>
              <a:rPr lang="da-DK" sz="2000" dirty="0">
                <a:solidFill>
                  <a:srgbClr val="FFFFFF"/>
                </a:solidFill>
              </a:rPr>
              <a:t>OVER BRENDERUP</a:t>
            </a:r>
            <a:r>
              <a:rPr lang="da-DK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8" name="Billede 27">
            <a:extLst>
              <a:ext uri="{FF2B5EF4-FFF2-40B4-BE49-F238E27FC236}">
                <a16:creationId xmlns:a16="http://schemas.microsoft.com/office/drawing/2014/main" id="{97F9D9F8-B363-4897-9199-E498A7C98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610" y="1766112"/>
            <a:ext cx="1657920" cy="1272453"/>
          </a:xfrm>
          <a:prstGeom prst="rect">
            <a:avLst/>
          </a:prstGeom>
        </p:spPr>
      </p:pic>
      <p:cxnSp>
        <p:nvCxnSpPr>
          <p:cNvPr id="7" name="Lige forbindelse 6"/>
          <p:cNvCxnSpPr/>
          <p:nvPr/>
        </p:nvCxnSpPr>
        <p:spPr bwMode="auto">
          <a:xfrm>
            <a:off x="336947" y="3861842"/>
            <a:ext cx="36592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C8BFD1AD-E3B0-4B45-BD48-6FC6DFA8AB8D}"/>
              </a:ext>
            </a:extLst>
          </p:cNvPr>
          <p:cNvSpPr txBox="1"/>
          <p:nvPr/>
        </p:nvSpPr>
        <p:spPr>
          <a:xfrm>
            <a:off x="749345" y="4761171"/>
            <a:ext cx="3131607" cy="83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Hans Christian Jørgensen hcj@agrofond.dk</a:t>
            </a:r>
          </a:p>
          <a:p>
            <a:r>
              <a:rPr lang="da-DK" sz="1600" dirty="0"/>
              <a:t>Mob. 21650022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B5F7A368-14D4-4CE4-BCA1-1C7D2186EAAB}"/>
              </a:ext>
            </a:extLst>
          </p:cNvPr>
          <p:cNvSpPr txBox="1">
            <a:spLocks/>
          </p:cNvSpPr>
          <p:nvPr/>
        </p:nvSpPr>
        <p:spPr bwMode="auto">
          <a:xfrm>
            <a:off x="436146" y="-124725"/>
            <a:ext cx="3659246" cy="188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2" b="1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da-DK" sz="1400" b="0" kern="0" dirty="0" smtClean="0">
                <a:solidFill>
                  <a:srgbClr val="FFFFFF"/>
                </a:solidFill>
                <a:latin typeface="+mn-lt"/>
              </a:rPr>
              <a:t>Indlæg </a:t>
            </a:r>
            <a:br>
              <a:rPr lang="da-DK" sz="1400" b="0" kern="0" dirty="0" smtClean="0">
                <a:solidFill>
                  <a:srgbClr val="FFFFFF"/>
                </a:solidFill>
                <a:latin typeface="+mn-lt"/>
              </a:rPr>
            </a:br>
            <a:r>
              <a:rPr lang="da-DK" sz="1400" b="0" kern="0" dirty="0" smtClean="0">
                <a:solidFill>
                  <a:srgbClr val="FFFFFF"/>
                </a:solidFill>
                <a:latin typeface="+mn-lt"/>
              </a:rPr>
              <a:t>ved/ Hans Christian Jørgensen </a:t>
            </a:r>
            <a:r>
              <a:rPr lang="da-DK" sz="1400" kern="0" dirty="0" smtClean="0">
                <a:solidFill>
                  <a:srgbClr val="FFFFFF"/>
                </a:solidFill>
                <a:latin typeface="+mn-lt"/>
              </a:rPr>
              <a:t/>
            </a:r>
            <a:br>
              <a:rPr lang="da-DK" sz="1400" kern="0" dirty="0" smtClean="0">
                <a:solidFill>
                  <a:srgbClr val="FFFFFF"/>
                </a:solidFill>
                <a:latin typeface="+mn-lt"/>
              </a:rPr>
            </a:br>
            <a:endParaRPr lang="da-DK" sz="1400" kern="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81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7A368-14D4-4CE4-BCA1-1C7D2186E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146" y="640231"/>
            <a:ext cx="3660093" cy="1125368"/>
          </a:xfrm>
        </p:spPr>
        <p:txBody>
          <a:bodyPr>
            <a:normAutofit fontScale="90000"/>
          </a:bodyPr>
          <a:lstStyle/>
          <a:p>
            <a:r>
              <a:rPr lang="da-DK" sz="3401" dirty="0">
                <a:solidFill>
                  <a:srgbClr val="FFFFFF"/>
                </a:solidFill>
              </a:rPr>
              <a:t/>
            </a:r>
            <a:br>
              <a:rPr lang="da-DK" sz="3401" dirty="0">
                <a:solidFill>
                  <a:srgbClr val="FFFFFF"/>
                </a:solidFill>
              </a:rPr>
            </a:br>
            <a:r>
              <a:rPr lang="da-DK" sz="3401" dirty="0">
                <a:solidFill>
                  <a:srgbClr val="FFFFFF"/>
                </a:solidFill>
              </a:rPr>
              <a:t/>
            </a:r>
            <a:br>
              <a:rPr lang="da-DK" sz="3401" dirty="0">
                <a:solidFill>
                  <a:srgbClr val="FFFFFF"/>
                </a:solidFill>
              </a:rPr>
            </a:br>
            <a:endParaRPr lang="da-DK" sz="3401" dirty="0">
              <a:solidFill>
                <a:srgbClr val="FFFFFF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4737BA5-B016-4218-BF86-6260EA29FE14}"/>
              </a:ext>
            </a:extLst>
          </p:cNvPr>
          <p:cNvSpPr txBox="1"/>
          <p:nvPr/>
        </p:nvSpPr>
        <p:spPr>
          <a:xfrm>
            <a:off x="5543518" y="843034"/>
            <a:ext cx="5463810" cy="3694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dirty="0"/>
              <a:t>Baggrund for SOL OVER BRENDERUP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dirty="0"/>
              <a:t>Brenderup </a:t>
            </a:r>
          </a:p>
          <a:p>
            <a:pPr marL="285807" indent="-285807">
              <a:buFont typeface="Arial" panose="020B0604020202020204" pitchFamily="34" charset="0"/>
              <a:buChar char="•"/>
            </a:pPr>
            <a:endParaRPr lang="da-DK" dirty="0"/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dirty="0"/>
              <a:t>Ide, baggrund og tilblivelse </a:t>
            </a:r>
          </a:p>
          <a:p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0" y="6382122"/>
            <a:ext cx="12578307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92515D0-E624-446D-BD91-8DE2F8C31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948" y="5176765"/>
            <a:ext cx="1939056" cy="1630954"/>
          </a:xfrm>
          <a:prstGeom prst="rect">
            <a:avLst/>
          </a:prstGeom>
        </p:spPr>
      </p:pic>
      <p:sp>
        <p:nvSpPr>
          <p:cNvPr id="12" name="Undertitel 2">
            <a:extLst>
              <a:ext uri="{FF2B5EF4-FFF2-40B4-BE49-F238E27FC236}">
                <a16:creationId xmlns:a16="http://schemas.microsoft.com/office/drawing/2014/main" id="{68229FAF-C039-4CB6-B88C-11FA99B80E17}"/>
              </a:ext>
            </a:extLst>
          </p:cNvPr>
          <p:cNvSpPr txBox="1">
            <a:spLocks/>
          </p:cNvSpPr>
          <p:nvPr/>
        </p:nvSpPr>
        <p:spPr bwMode="auto">
          <a:xfrm>
            <a:off x="-16219" y="0"/>
            <a:ext cx="4662734" cy="6958186"/>
          </a:xfrm>
          <a:prstGeom prst="rect">
            <a:avLst/>
          </a:prstGeom>
          <a:solidFill>
            <a:srgbClr val="456A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SzTx/>
              <a:buFont typeface="Wingdings" panose="05000000000000000000" pitchFamily="2" charset="2"/>
              <a:buNone/>
              <a:tabLst/>
              <a:defRPr sz="24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91" indent="0" algn="ctr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583" indent="0" algn="ctr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874" indent="0" algn="ctr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9166" indent="0" algn="ctr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457" indent="0" algn="ctr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749" indent="0" algn="ctr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1040" indent="0" algn="ctr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8332" indent="0" algn="ctr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kern="0" dirty="0" smtClean="0">
              <a:solidFill>
                <a:srgbClr val="FFFFFF"/>
              </a:solidFill>
            </a:endParaRPr>
          </a:p>
          <a:p>
            <a:endParaRPr lang="da-DK" kern="0" dirty="0" smtClean="0">
              <a:solidFill>
                <a:srgbClr val="FFFFFF"/>
              </a:solidFill>
            </a:endParaRPr>
          </a:p>
          <a:p>
            <a:r>
              <a:rPr lang="da-DK" sz="2000" kern="0" dirty="0" smtClean="0">
                <a:solidFill>
                  <a:srgbClr val="FFFFFF"/>
                </a:solidFill>
              </a:rPr>
              <a:t>  </a:t>
            </a:r>
          </a:p>
          <a:p>
            <a:endParaRPr lang="da-DK" sz="2000" kern="0" dirty="0" smtClean="0">
              <a:solidFill>
                <a:srgbClr val="FFFFFF"/>
              </a:solidFill>
            </a:endParaRPr>
          </a:p>
          <a:p>
            <a:endParaRPr lang="da-DK" sz="2000" kern="0" dirty="0" smtClean="0">
              <a:solidFill>
                <a:srgbClr val="FFFFFF"/>
              </a:solidFill>
            </a:endParaRPr>
          </a:p>
          <a:p>
            <a:r>
              <a:rPr lang="da-DK" sz="2000" kern="0" dirty="0" smtClean="0">
                <a:solidFill>
                  <a:srgbClr val="FFFFFF"/>
                </a:solidFill>
              </a:rPr>
              <a:t>  SOL OVER BRENDERUP</a:t>
            </a:r>
            <a:r>
              <a:rPr lang="da-DK" kern="0" dirty="0" smtClean="0">
                <a:solidFill>
                  <a:srgbClr val="FFFFFF"/>
                </a:solidFill>
              </a:rPr>
              <a:t> </a:t>
            </a:r>
            <a:endParaRPr lang="da-DK" kern="0" dirty="0">
              <a:solidFill>
                <a:srgbClr val="FFFFFF"/>
              </a:solidFill>
            </a:endParaRPr>
          </a:p>
        </p:txBody>
      </p:sp>
      <p:pic>
        <p:nvPicPr>
          <p:cNvPr id="28" name="Billede 27">
            <a:extLst>
              <a:ext uri="{FF2B5EF4-FFF2-40B4-BE49-F238E27FC236}">
                <a16:creationId xmlns:a16="http://schemas.microsoft.com/office/drawing/2014/main" id="{97F9D9F8-B363-4897-9199-E498A7C98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719" y="1707127"/>
            <a:ext cx="1657920" cy="1272453"/>
          </a:xfrm>
          <a:prstGeom prst="rect">
            <a:avLst/>
          </a:prstGeom>
        </p:spPr>
      </p:pic>
      <p:cxnSp>
        <p:nvCxnSpPr>
          <p:cNvPr id="13" name="Lige forbindelse 12"/>
          <p:cNvCxnSpPr/>
          <p:nvPr/>
        </p:nvCxnSpPr>
        <p:spPr bwMode="auto">
          <a:xfrm>
            <a:off x="336947" y="3861842"/>
            <a:ext cx="36592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C8BFD1AD-E3B0-4B45-BD48-6FC6DFA8AB8D}"/>
              </a:ext>
            </a:extLst>
          </p:cNvPr>
          <p:cNvSpPr txBox="1"/>
          <p:nvPr/>
        </p:nvSpPr>
        <p:spPr>
          <a:xfrm>
            <a:off x="749345" y="4761171"/>
            <a:ext cx="3131607" cy="83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Hans Christian Jørgensen hcj@agrofond.dk</a:t>
            </a:r>
          </a:p>
          <a:p>
            <a:r>
              <a:rPr lang="da-DK" sz="1600" dirty="0"/>
              <a:t>Mob. 21650022</a:t>
            </a:r>
          </a:p>
        </p:txBody>
      </p:sp>
    </p:spTree>
    <p:extLst>
      <p:ext uri="{BB962C8B-B14F-4D97-AF65-F5344CB8AC3E}">
        <p14:creationId xmlns:p14="http://schemas.microsoft.com/office/powerpoint/2010/main" val="22696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7A368-14D4-4CE4-BCA1-1C7D2186E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146" y="640231"/>
            <a:ext cx="3660093" cy="1125368"/>
          </a:xfrm>
        </p:spPr>
        <p:txBody>
          <a:bodyPr>
            <a:normAutofit fontScale="90000"/>
          </a:bodyPr>
          <a:lstStyle/>
          <a:p>
            <a:r>
              <a:rPr lang="da-DK" sz="3401" dirty="0">
                <a:solidFill>
                  <a:srgbClr val="FFFFFF"/>
                </a:solidFill>
              </a:rPr>
              <a:t/>
            </a:r>
            <a:br>
              <a:rPr lang="da-DK" sz="3401" dirty="0">
                <a:solidFill>
                  <a:srgbClr val="FFFFFF"/>
                </a:solidFill>
              </a:rPr>
            </a:br>
            <a:r>
              <a:rPr lang="da-DK" sz="3401" dirty="0">
                <a:solidFill>
                  <a:srgbClr val="FFFFFF"/>
                </a:solidFill>
              </a:rPr>
              <a:t/>
            </a:r>
            <a:br>
              <a:rPr lang="da-DK" sz="3401" dirty="0">
                <a:solidFill>
                  <a:srgbClr val="FFFFFF"/>
                </a:solidFill>
              </a:rPr>
            </a:br>
            <a:endParaRPr lang="da-DK" sz="3401" dirty="0">
              <a:solidFill>
                <a:srgbClr val="FFFFFF"/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FD1A4D5-E2B3-4625-8618-70B263288D6B}"/>
              </a:ext>
            </a:extLst>
          </p:cNvPr>
          <p:cNvSpPr txBox="1"/>
          <p:nvPr/>
        </p:nvSpPr>
        <p:spPr>
          <a:xfrm>
            <a:off x="4999681" y="432797"/>
            <a:ext cx="6548701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dirty="0"/>
              <a:t>Hvad lærte vi og kommunen i processen</a:t>
            </a:r>
          </a:p>
          <a:p>
            <a:r>
              <a:rPr lang="da-DK" sz="1800" b="1" dirty="0"/>
              <a:t> </a:t>
            </a:r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sz="1800" dirty="0"/>
              <a:t>Ikke 2 projekter og tiltag er ens </a:t>
            </a:r>
          </a:p>
          <a:p>
            <a:endParaRPr lang="da-DK" sz="1800" dirty="0"/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sz="1800" dirty="0"/>
              <a:t>Lokal opbakning og forankring ( lokale energifællesskaber ) </a:t>
            </a:r>
          </a:p>
          <a:p>
            <a:pPr marL="285807" indent="-285807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sz="1800" dirty="0"/>
              <a:t>Gør vi det pengenes skyld eller klimaet ( ansvar el. forretning) </a:t>
            </a:r>
          </a:p>
          <a:p>
            <a:endParaRPr lang="da-DK" sz="1800" dirty="0"/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sz="1800" dirty="0"/>
              <a:t>Dynamisk samspil med kommunen </a:t>
            </a:r>
          </a:p>
          <a:p>
            <a:pPr marL="285807" indent="-285807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sz="1800" dirty="0"/>
              <a:t>Finansiering 	</a:t>
            </a:r>
          </a:p>
          <a:p>
            <a:pPr marL="285807" indent="-285807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da-DK" sz="1800" dirty="0"/>
              <a:t>Eksterne samarbejdspartner </a:t>
            </a:r>
          </a:p>
          <a:p>
            <a:endParaRPr lang="da-DK" sz="1800" dirty="0"/>
          </a:p>
          <a:p>
            <a:endParaRPr lang="da-DK" sz="1800" b="1" i="1" dirty="0" smtClean="0"/>
          </a:p>
          <a:p>
            <a:endParaRPr lang="da-DK" sz="1800" b="1" i="1" dirty="0"/>
          </a:p>
          <a:p>
            <a:endParaRPr lang="da-DK" sz="1800" b="1" i="1" dirty="0" smtClean="0"/>
          </a:p>
          <a:p>
            <a:endParaRPr lang="da-DK" sz="1800" b="1" i="1" dirty="0"/>
          </a:p>
          <a:p>
            <a:endParaRPr lang="da-DK" sz="1800" b="1" i="1" dirty="0" smtClean="0"/>
          </a:p>
          <a:p>
            <a:endParaRPr lang="da-DK" sz="1800" b="1" i="1" dirty="0"/>
          </a:p>
          <a:p>
            <a:r>
              <a:rPr lang="da-DK" sz="1800" b="1" i="1" dirty="0"/>
              <a:t>	Tak for opmærksomheden </a:t>
            </a:r>
          </a:p>
          <a:p>
            <a:endParaRPr lang="da-DK" dirty="0"/>
          </a:p>
          <a:p>
            <a:r>
              <a:rPr lang="da-DK" dirty="0"/>
              <a:t> </a:t>
            </a:r>
          </a:p>
          <a:p>
            <a:endParaRPr lang="da-DK" dirty="0"/>
          </a:p>
          <a:p>
            <a:r>
              <a:rPr lang="da-DK" dirty="0"/>
              <a:t> </a:t>
            </a:r>
          </a:p>
          <a:p>
            <a:endParaRPr lang="da-DK" dirty="0"/>
          </a:p>
          <a:p>
            <a:r>
              <a:rPr lang="da-DK" dirty="0"/>
              <a:t> </a:t>
            </a:r>
          </a:p>
          <a:p>
            <a:r>
              <a:rPr lang="da-DK" dirty="0"/>
              <a:t>	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-95101" y="6310114"/>
            <a:ext cx="12385376" cy="549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322DCE70-C4C6-48E4-BBDB-965122472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673" y="4957113"/>
            <a:ext cx="2110325" cy="1775011"/>
          </a:xfrm>
          <a:prstGeom prst="rect">
            <a:avLst/>
          </a:prstGeom>
        </p:spPr>
      </p:pic>
      <p:sp>
        <p:nvSpPr>
          <p:cNvPr id="13" name="Undertitel 2">
            <a:extLst>
              <a:ext uri="{FF2B5EF4-FFF2-40B4-BE49-F238E27FC236}">
                <a16:creationId xmlns:a16="http://schemas.microsoft.com/office/drawing/2014/main" id="{68229FAF-C039-4CB6-B88C-11FA99B80E17}"/>
              </a:ext>
            </a:extLst>
          </p:cNvPr>
          <p:cNvSpPr txBox="1">
            <a:spLocks/>
          </p:cNvSpPr>
          <p:nvPr/>
        </p:nvSpPr>
        <p:spPr bwMode="auto">
          <a:xfrm>
            <a:off x="-16219" y="0"/>
            <a:ext cx="4662734" cy="6958186"/>
          </a:xfrm>
          <a:prstGeom prst="rect">
            <a:avLst/>
          </a:prstGeom>
          <a:solidFill>
            <a:srgbClr val="456A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SzTx/>
              <a:buFont typeface="Wingdings" panose="05000000000000000000" pitchFamily="2" charset="2"/>
              <a:buNone/>
              <a:tabLst/>
              <a:defRPr sz="24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91" indent="0" algn="ctr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583" indent="0" algn="ctr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874" indent="0" algn="ctr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9166" indent="0" algn="ctr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457" indent="0" algn="ctr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749" indent="0" algn="ctr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1040" indent="0" algn="ctr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8332" indent="0" algn="ctr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kern="0" dirty="0" smtClean="0">
              <a:solidFill>
                <a:srgbClr val="FFFFFF"/>
              </a:solidFill>
            </a:endParaRPr>
          </a:p>
          <a:p>
            <a:endParaRPr lang="da-DK" kern="0" dirty="0" smtClean="0">
              <a:solidFill>
                <a:srgbClr val="FFFFFF"/>
              </a:solidFill>
            </a:endParaRPr>
          </a:p>
          <a:p>
            <a:r>
              <a:rPr lang="da-DK" sz="2000" kern="0" dirty="0" smtClean="0">
                <a:solidFill>
                  <a:srgbClr val="FFFFFF"/>
                </a:solidFill>
              </a:rPr>
              <a:t>  </a:t>
            </a:r>
          </a:p>
          <a:p>
            <a:endParaRPr lang="da-DK" sz="2000" kern="0" dirty="0" smtClean="0">
              <a:solidFill>
                <a:srgbClr val="FFFFFF"/>
              </a:solidFill>
            </a:endParaRPr>
          </a:p>
          <a:p>
            <a:endParaRPr lang="da-DK" sz="2000" kern="0" dirty="0" smtClean="0">
              <a:solidFill>
                <a:srgbClr val="FFFFFF"/>
              </a:solidFill>
            </a:endParaRPr>
          </a:p>
          <a:p>
            <a:r>
              <a:rPr lang="da-DK" sz="2000" kern="0" dirty="0" smtClean="0">
                <a:solidFill>
                  <a:srgbClr val="FFFFFF"/>
                </a:solidFill>
              </a:rPr>
              <a:t>  SOL OVER BRENDERUP</a:t>
            </a:r>
            <a:r>
              <a:rPr lang="da-DK" kern="0" dirty="0" smtClean="0">
                <a:solidFill>
                  <a:srgbClr val="FFFFFF"/>
                </a:solidFill>
              </a:rPr>
              <a:t> </a:t>
            </a:r>
            <a:endParaRPr lang="da-DK" kern="0" dirty="0">
              <a:solidFill>
                <a:srgbClr val="FFFFFF"/>
              </a:solidFill>
            </a:endParaRPr>
          </a:p>
        </p:txBody>
      </p:sp>
      <p:pic>
        <p:nvPicPr>
          <p:cNvPr id="28" name="Billede 27">
            <a:extLst>
              <a:ext uri="{FF2B5EF4-FFF2-40B4-BE49-F238E27FC236}">
                <a16:creationId xmlns:a16="http://schemas.microsoft.com/office/drawing/2014/main" id="{97F9D9F8-B363-4897-9199-E498A7C98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719" y="1707127"/>
            <a:ext cx="1657920" cy="1272453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8BFD1AD-E3B0-4B45-BD48-6FC6DFA8AB8D}"/>
              </a:ext>
            </a:extLst>
          </p:cNvPr>
          <p:cNvSpPr txBox="1"/>
          <p:nvPr/>
        </p:nvSpPr>
        <p:spPr>
          <a:xfrm>
            <a:off x="749345" y="4761171"/>
            <a:ext cx="3131607" cy="83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Hans Christian Jørgensen hcj@agrofond.dk</a:t>
            </a:r>
          </a:p>
          <a:p>
            <a:r>
              <a:rPr lang="da-DK" sz="1600" dirty="0"/>
              <a:t>Mob. 21650022</a:t>
            </a:r>
          </a:p>
        </p:txBody>
      </p:sp>
      <p:cxnSp>
        <p:nvCxnSpPr>
          <p:cNvPr id="15" name="Lige forbindelse 14"/>
          <p:cNvCxnSpPr/>
          <p:nvPr/>
        </p:nvCxnSpPr>
        <p:spPr bwMode="auto">
          <a:xfrm>
            <a:off x="336947" y="3861842"/>
            <a:ext cx="365924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924C840F-B42E-4483-AF0D-D8A3BE8FB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290" y="5046773"/>
            <a:ext cx="4496267" cy="159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M-farver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RM med petrol&amp;quot;&quot;/&gt;&lt;property id=&quot;20307&quot; value=&quot;257&quot;/&gt;&lt;/object&gt;&lt;object type=&quot;3&quot; unique_id=&quot;10006&quot;&gt;&lt;property id=&quot;20148&quot; value=&quot;5&quot;/&gt;&lt;property id=&quot;20300&quot; value=&quot;Slide 2 - &amp;quot;Overskrift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Overskrift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RM med grøn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Overskrift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RM med orange&amp;quot;&quot;/&gt;&lt;property id=&quot;20307&quot; value=&quot;259&quot;/&gt;&lt;/object&gt;&lt;object type=&quot;3&quot; unique_id=&quot;10011&quot;&gt;&lt;property id=&quot;20148&quot; value=&quot;5&quot;/&gt;&lt;property id=&quot;20300&quot; value=&quot;Slide 8 - &amp;quot;Overskrift&amp;quot;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M-multicolour_16-9_v02">
  <a:themeElements>
    <a:clrScheme name="RM Multicolour2">
      <a:dk1>
        <a:srgbClr val="000000"/>
      </a:dk1>
      <a:lt1>
        <a:srgbClr val="FFFFFF"/>
      </a:lt1>
      <a:dk2>
        <a:srgbClr val="990033"/>
      </a:dk2>
      <a:lt2>
        <a:srgbClr val="EFECE6"/>
      </a:lt2>
      <a:accent1>
        <a:srgbClr val="CCCC66"/>
      </a:accent1>
      <a:accent2>
        <a:srgbClr val="256575"/>
      </a:accent2>
      <a:accent3>
        <a:srgbClr val="CC6633"/>
      </a:accent3>
      <a:accent4>
        <a:srgbClr val="9B9B50"/>
      </a:accent4>
      <a:accent5>
        <a:srgbClr val="84715E"/>
      </a:accent5>
      <a:accent6>
        <a:srgbClr val="990033"/>
      </a:accent6>
      <a:hlink>
        <a:srgbClr val="990033"/>
      </a:hlink>
      <a:folHlink>
        <a:srgbClr val="113F49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sq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æsentation2" id="{AE9CD783-5D24-48F2-85C4-E37EBB9DF619}" vid="{5F9000A9-7680-4188-8BF3-5DFB466E8055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2021_RU-skabelon</Template>
  <TotalTime>0</TotalTime>
  <Words>272</Words>
  <Application>Microsoft Office PowerPoint</Application>
  <PresentationFormat>Brugerdefineret</PresentationFormat>
  <Paragraphs>91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RM-multicolour_16-9_v02</vt:lpstr>
      <vt:lpstr>PowerPoint-præsentation</vt:lpstr>
      <vt:lpstr>Program for webinaret </vt:lpstr>
      <vt:lpstr>De bæredygtige landsbyer sætter handling bag FN17-målene</vt:lpstr>
      <vt:lpstr>PowerPoint-præsentation</vt:lpstr>
      <vt:lpstr>Indlæg  ved/ Hans Christian Jørgensen  </vt:lpstr>
      <vt:lpstr>  </vt:lpstr>
      <vt:lpstr>  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Julie Strunge</dc:creator>
  <cp:lastModifiedBy>Julie Strunge </cp:lastModifiedBy>
  <cp:revision>1</cp:revision>
  <cp:lastPrinted>2020-01-23T11:37:56Z</cp:lastPrinted>
  <dcterms:created xsi:type="dcterms:W3CDTF">2021-11-25T09:30:11Z</dcterms:created>
  <dcterms:modified xsi:type="dcterms:W3CDTF">2021-11-25T09:43:02Z</dcterms:modified>
</cp:coreProperties>
</file>